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69" r:id="rId6"/>
    <p:sldId id="258" r:id="rId7"/>
    <p:sldId id="260" r:id="rId8"/>
    <p:sldId id="271" r:id="rId9"/>
    <p:sldId id="304" r:id="rId10"/>
    <p:sldId id="307" r:id="rId11"/>
    <p:sldId id="275" r:id="rId12"/>
    <p:sldId id="276" r:id="rId13"/>
    <p:sldId id="326" r:id="rId14"/>
    <p:sldId id="327" r:id="rId15"/>
    <p:sldId id="292" r:id="rId16"/>
    <p:sldId id="293" r:id="rId17"/>
    <p:sldId id="294" r:id="rId18"/>
    <p:sldId id="313" r:id="rId19"/>
    <p:sldId id="331" r:id="rId20"/>
    <p:sldId id="282" r:id="rId21"/>
    <p:sldId id="281" r:id="rId22"/>
    <p:sldId id="321" r:id="rId23"/>
    <p:sldId id="322" r:id="rId24"/>
    <p:sldId id="268" r:id="rId25"/>
    <p:sldId id="273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746" autoAdjust="0"/>
  </p:normalViewPr>
  <p:slideViewPr>
    <p:cSldViewPr snapToGrid="0">
      <p:cViewPr varScale="1">
        <p:scale>
          <a:sx n="88" d="100"/>
          <a:sy n="88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Nemzeti%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2B-4EE4-B3D3-8C42A694FA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2B-4EE4-B3D3-8C42A694FA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2B-4EE4-B3D3-8C42A694FAB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2B-4EE4-B3D3-8C42A694FA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2B-4EE4-B3D3-8C42A694FAB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2B-4EE4-B3D3-8C42A694FAB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A2B-4EE4-B3D3-8C42A694FAB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A2B-4EE4-B3D3-8C42A694FAB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A2B-4EE4-B3D3-8C42A694FABF}"/>
              </c:ext>
            </c:extLst>
          </c:dPt>
          <c:dPt>
            <c:idx val="15"/>
            <c:invertIfNegative val="0"/>
            <c:bubble3D val="0"/>
            <c:spPr>
              <a:solidFill>
                <a:srgbClr val="EC5C44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A2B-4EE4-B3D3-8C42A694FABF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A2B-4EE4-B3D3-8C42A694FABF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A2B-4EE4-B3D3-8C42A694FABF}"/>
              </c:ext>
            </c:extLst>
          </c:dPt>
          <c:dPt>
            <c:idx val="3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A2B-4EE4-B3D3-8C42A694FABF}"/>
              </c:ext>
            </c:extLst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A2B-4EE4-B3D3-8C42A694FABF}"/>
              </c:ext>
            </c:extLst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EA2B-4EE4-B3D3-8C42A694FA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opport22!$A$2:$A$19</c:f>
              <c:strCache>
                <c:ptCount val="18"/>
                <c:pt idx="0">
                  <c:v>Svédország</c:v>
                </c:pt>
                <c:pt idx="1">
                  <c:v>Lengyelország</c:v>
                </c:pt>
                <c:pt idx="2">
                  <c:v>Románia</c:v>
                </c:pt>
                <c:pt idx="3">
                  <c:v>Hollandia</c:v>
                </c:pt>
                <c:pt idx="4">
                  <c:v>Horvátország</c:v>
                </c:pt>
                <c:pt idx="5">
                  <c:v>Szlovénia</c:v>
                </c:pt>
                <c:pt idx="6">
                  <c:v>Luxemburg</c:v>
                </c:pt>
                <c:pt idx="7">
                  <c:v>Franciaország</c:v>
                </c:pt>
                <c:pt idx="8">
                  <c:v>Ausztria</c:v>
                </c:pt>
                <c:pt idx="9">
                  <c:v>Litvánia</c:v>
                </c:pt>
                <c:pt idx="10">
                  <c:v>Németország</c:v>
                </c:pt>
                <c:pt idx="11">
                  <c:v>Szerbia</c:v>
                </c:pt>
                <c:pt idx="12">
                  <c:v>Görögország</c:v>
                </c:pt>
                <c:pt idx="13">
                  <c:v>Lettország</c:v>
                </c:pt>
                <c:pt idx="14">
                  <c:v>Szlovákia</c:v>
                </c:pt>
                <c:pt idx="15">
                  <c:v>Magyarország</c:v>
                </c:pt>
                <c:pt idx="16">
                  <c:v>Ciprus</c:v>
                </c:pt>
                <c:pt idx="17">
                  <c:v>Spanyolország</c:v>
                </c:pt>
              </c:strCache>
            </c:strRef>
          </c:cat>
          <c:val>
            <c:numRef>
              <c:f>opport22!$E$2:$E$19</c:f>
              <c:numCache>
                <c:formatCode>0.0%</c:formatCode>
                <c:ptCount val="18"/>
                <c:pt idx="0">
                  <c:v>0.76723393127744832</c:v>
                </c:pt>
                <c:pt idx="1">
                  <c:v>0.72259040606739322</c:v>
                </c:pt>
                <c:pt idx="2">
                  <c:v>0.63753544058118927</c:v>
                </c:pt>
                <c:pt idx="3">
                  <c:v>0.61623776288804444</c:v>
                </c:pt>
                <c:pt idx="4">
                  <c:v>0.60015603012934815</c:v>
                </c:pt>
                <c:pt idx="5">
                  <c:v>0.54957038384836499</c:v>
                </c:pt>
                <c:pt idx="6">
                  <c:v>0.52383403528239758</c:v>
                </c:pt>
                <c:pt idx="7">
                  <c:v>0.52358927606681593</c:v>
                </c:pt>
                <c:pt idx="8">
                  <c:v>0.494888430429893</c:v>
                </c:pt>
                <c:pt idx="9">
                  <c:v>0.40377820642428669</c:v>
                </c:pt>
                <c:pt idx="10">
                  <c:v>0.395185030715965</c:v>
                </c:pt>
                <c:pt idx="11">
                  <c:v>0.37759439070489487</c:v>
                </c:pt>
                <c:pt idx="12">
                  <c:v>0.36345739923579556</c:v>
                </c:pt>
                <c:pt idx="13">
                  <c:v>0.34564264666445621</c:v>
                </c:pt>
                <c:pt idx="14">
                  <c:v>0.29370840145942106</c:v>
                </c:pt>
                <c:pt idx="15">
                  <c:v>0.27234029174749286</c:v>
                </c:pt>
                <c:pt idx="16">
                  <c:v>0.26783164440349927</c:v>
                </c:pt>
                <c:pt idx="17">
                  <c:v>0.26027950342069128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A2B-4EE4-B3D3-8C42A694FA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54"/>
        <c:axId val="1001704344"/>
        <c:axId val="1001704016"/>
      </c:barChart>
      <c:lineChart>
        <c:grouping val="standard"/>
        <c:varyColors val="0"/>
        <c:ser>
          <c:idx val="1"/>
          <c:order val="1"/>
          <c:tx>
            <c:v>EU-átlag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opport22!$B$2:$B$19</c:f>
              <c:strCache>
                <c:ptCount val="18"/>
                <c:pt idx="0">
                  <c:v>Sweden</c:v>
                </c:pt>
                <c:pt idx="1">
                  <c:v>Poland</c:v>
                </c:pt>
                <c:pt idx="2">
                  <c:v>Romania</c:v>
                </c:pt>
                <c:pt idx="3">
                  <c:v>Netherlands</c:v>
                </c:pt>
                <c:pt idx="4">
                  <c:v>Croatia</c:v>
                </c:pt>
                <c:pt idx="5">
                  <c:v>Slovenia</c:v>
                </c:pt>
                <c:pt idx="6">
                  <c:v>Luxembourg</c:v>
                </c:pt>
                <c:pt idx="7">
                  <c:v>France</c:v>
                </c:pt>
                <c:pt idx="8">
                  <c:v>Austria</c:v>
                </c:pt>
                <c:pt idx="9">
                  <c:v>Lithuania</c:v>
                </c:pt>
                <c:pt idx="10">
                  <c:v>Germany</c:v>
                </c:pt>
                <c:pt idx="11">
                  <c:v>Serbia</c:v>
                </c:pt>
                <c:pt idx="12">
                  <c:v>Greece</c:v>
                </c:pt>
                <c:pt idx="13">
                  <c:v>Latvia</c:v>
                </c:pt>
                <c:pt idx="14">
                  <c:v>Slovakia</c:v>
                </c:pt>
                <c:pt idx="15">
                  <c:v>Hungary</c:v>
                </c:pt>
                <c:pt idx="16">
                  <c:v>Cyprus</c:v>
                </c:pt>
                <c:pt idx="17">
                  <c:v>Spain</c:v>
                </c:pt>
              </c:strCache>
            </c:strRef>
          </c:cat>
          <c:val>
            <c:numRef>
              <c:f>opport22!$F$2:$F$19</c:f>
              <c:numCache>
                <c:formatCode>0.0%</c:formatCode>
                <c:ptCount val="18"/>
                <c:pt idx="0">
                  <c:v>0.47281522474367654</c:v>
                </c:pt>
                <c:pt idx="1">
                  <c:v>0.47281522474367654</c:v>
                </c:pt>
                <c:pt idx="2">
                  <c:v>0.47281522474367654</c:v>
                </c:pt>
                <c:pt idx="3">
                  <c:v>0.47281522474367654</c:v>
                </c:pt>
                <c:pt idx="4">
                  <c:v>0.47281522474367654</c:v>
                </c:pt>
                <c:pt idx="5">
                  <c:v>0.47281522474367654</c:v>
                </c:pt>
                <c:pt idx="6">
                  <c:v>0.47281522474367654</c:v>
                </c:pt>
                <c:pt idx="7">
                  <c:v>0.47281522474367654</c:v>
                </c:pt>
                <c:pt idx="8">
                  <c:v>0.47281522474367654</c:v>
                </c:pt>
                <c:pt idx="9">
                  <c:v>0.47281522474367654</c:v>
                </c:pt>
                <c:pt idx="10">
                  <c:v>0.47281522474367654</c:v>
                </c:pt>
                <c:pt idx="11">
                  <c:v>0.47281522474367654</c:v>
                </c:pt>
                <c:pt idx="12">
                  <c:v>0.47281522474367654</c:v>
                </c:pt>
                <c:pt idx="13">
                  <c:v>0.47281522474367654</c:v>
                </c:pt>
                <c:pt idx="14">
                  <c:v>0.47281522474367654</c:v>
                </c:pt>
                <c:pt idx="15">
                  <c:v>0.47281522474367654</c:v>
                </c:pt>
                <c:pt idx="16">
                  <c:v>0.47281522474367654</c:v>
                </c:pt>
                <c:pt idx="17">
                  <c:v>0.47281522474367654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F-EA2B-4EE4-B3D3-8C42A694FA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1704344"/>
        <c:axId val="100170401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KKEU-átlag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defRPr>
                      </a:pPr>
                      <a:endParaRPr lang="hu-H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opport22!$B$2:$B$19</c15:sqref>
                        </c15:formulaRef>
                      </c:ext>
                    </c:extLst>
                    <c:strCache>
                      <c:ptCount val="18"/>
                      <c:pt idx="0">
                        <c:v>Sweden</c:v>
                      </c:pt>
                      <c:pt idx="1">
                        <c:v>Poland</c:v>
                      </c:pt>
                      <c:pt idx="2">
                        <c:v>Romania</c:v>
                      </c:pt>
                      <c:pt idx="3">
                        <c:v>Netherlands</c:v>
                      </c:pt>
                      <c:pt idx="4">
                        <c:v>Croatia</c:v>
                      </c:pt>
                      <c:pt idx="5">
                        <c:v>Slovenia</c:v>
                      </c:pt>
                      <c:pt idx="6">
                        <c:v>Luxembourg</c:v>
                      </c:pt>
                      <c:pt idx="7">
                        <c:v>France</c:v>
                      </c:pt>
                      <c:pt idx="8">
                        <c:v>Austria</c:v>
                      </c:pt>
                      <c:pt idx="9">
                        <c:v>Lithuania</c:v>
                      </c:pt>
                      <c:pt idx="10">
                        <c:v>Germany</c:v>
                      </c:pt>
                      <c:pt idx="11">
                        <c:v>Serbia</c:v>
                      </c:pt>
                      <c:pt idx="12">
                        <c:v>Greece</c:v>
                      </c:pt>
                      <c:pt idx="13">
                        <c:v>Latvia</c:v>
                      </c:pt>
                      <c:pt idx="14">
                        <c:v>Slovakia</c:v>
                      </c:pt>
                      <c:pt idx="15">
                        <c:v>Hungary</c:v>
                      </c:pt>
                      <c:pt idx="16">
                        <c:v>Cyprus</c:v>
                      </c:pt>
                      <c:pt idx="17">
                        <c:v>Spain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opport22!$G$2:$G$19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0.46699068862520515</c:v>
                      </c:pt>
                      <c:pt idx="1">
                        <c:v>0.46699068862520515</c:v>
                      </c:pt>
                      <c:pt idx="2">
                        <c:v>0.46699068862520515</c:v>
                      </c:pt>
                      <c:pt idx="3">
                        <c:v>0.46699068862520515</c:v>
                      </c:pt>
                      <c:pt idx="4">
                        <c:v>0.46699068862520515</c:v>
                      </c:pt>
                      <c:pt idx="5">
                        <c:v>0.46699068862520515</c:v>
                      </c:pt>
                      <c:pt idx="6">
                        <c:v>0.46699068862520515</c:v>
                      </c:pt>
                      <c:pt idx="7">
                        <c:v>0.46699068862520515</c:v>
                      </c:pt>
                      <c:pt idx="8">
                        <c:v>0.46699068862520515</c:v>
                      </c:pt>
                      <c:pt idx="9">
                        <c:v>0.46699068862520515</c:v>
                      </c:pt>
                      <c:pt idx="10">
                        <c:v>0.46699068862520515</c:v>
                      </c:pt>
                      <c:pt idx="11">
                        <c:v>0.46699068862520515</c:v>
                      </c:pt>
                      <c:pt idx="12">
                        <c:v>0.46699068862520515</c:v>
                      </c:pt>
                      <c:pt idx="13">
                        <c:v>0.46699068862520515</c:v>
                      </c:pt>
                      <c:pt idx="14">
                        <c:v>0.46699068862520515</c:v>
                      </c:pt>
                      <c:pt idx="15">
                        <c:v>0.46699068862520515</c:v>
                      </c:pt>
                      <c:pt idx="16">
                        <c:v>0.46699068862520515</c:v>
                      </c:pt>
                      <c:pt idx="17">
                        <c:v>0.46699068862520515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0-EA2B-4EE4-B3D3-8C42A694FABF}"/>
                  </c:ext>
                </c:extLst>
              </c15:ser>
            </c15:filteredLineSeries>
          </c:ext>
        </c:extLst>
      </c:lineChart>
      <c:catAx>
        <c:axId val="100170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001704016"/>
        <c:crosses val="autoZero"/>
        <c:auto val="1"/>
        <c:lblAlgn val="ctr"/>
        <c:lblOffset val="100"/>
        <c:noMultiLvlLbl val="0"/>
      </c:catAx>
      <c:valAx>
        <c:axId val="100170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100170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51804313629079"/>
          <c:y val="5.8339962874569079E-2"/>
          <c:w val="0.55850344725947476"/>
          <c:h val="0.75682717464612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SDGs!$N$3</c:f>
              <c:strCache>
                <c:ptCount val="1"/>
                <c:pt idx="0">
                  <c:v>Inkább nem ért egyet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SDGs!$M$4:$M$5</c:f>
              <c:strCache>
                <c:ptCount val="2"/>
                <c:pt idx="0">
                  <c:v>Társadalmi szempontok figyelembe vétele</c:v>
                </c:pt>
                <c:pt idx="1">
                  <c:v>Környezeti hatások figyelembe vétele</c:v>
                </c:pt>
              </c:strCache>
            </c:strRef>
          </c:cat>
          <c:val>
            <c:numRef>
              <c:f>SDGs!$N$4:$N$5</c:f>
              <c:numCache>
                <c:formatCode>0.0%</c:formatCode>
                <c:ptCount val="2"/>
                <c:pt idx="0">
                  <c:v>0.2515321352617908</c:v>
                </c:pt>
                <c:pt idx="1">
                  <c:v>0.19197823702000069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9-4808-9549-2DF7BE51F28F}"/>
            </c:ext>
          </c:extLst>
        </c:ser>
        <c:ser>
          <c:idx val="1"/>
          <c:order val="1"/>
          <c:tx>
            <c:strRef>
              <c:f>SDGs!$O$3</c:f>
              <c:strCache>
                <c:ptCount val="1"/>
                <c:pt idx="0">
                  <c:v>Egyet is ért meg nem is ért egyet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SDGs!$M$4:$M$5</c:f>
              <c:strCache>
                <c:ptCount val="2"/>
                <c:pt idx="0">
                  <c:v>Társadalmi szempontok figyelembe vétele</c:v>
                </c:pt>
                <c:pt idx="1">
                  <c:v>Környezeti hatások figyelembe vétele</c:v>
                </c:pt>
              </c:strCache>
            </c:strRef>
          </c:cat>
          <c:val>
            <c:numRef>
              <c:f>SDGs!$O$4:$O$5</c:f>
              <c:numCache>
                <c:formatCode>0.0%</c:formatCode>
                <c:ptCount val="2"/>
                <c:pt idx="0">
                  <c:v>0.12126592670377491</c:v>
                </c:pt>
                <c:pt idx="1">
                  <c:v>6.4130900300204172E-2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9-4808-9549-2DF7BE51F28F}"/>
            </c:ext>
          </c:extLst>
        </c:ser>
        <c:ser>
          <c:idx val="2"/>
          <c:order val="2"/>
          <c:tx>
            <c:strRef>
              <c:f>SDGs!$P$3</c:f>
              <c:strCache>
                <c:ptCount val="1"/>
                <c:pt idx="0">
                  <c:v>Inkább egyetért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SDGs!$M$4:$M$5</c:f>
              <c:strCache>
                <c:ptCount val="2"/>
                <c:pt idx="0">
                  <c:v>Társadalmi szempontok figyelembe vétele</c:v>
                </c:pt>
                <c:pt idx="1">
                  <c:v>Környezeti hatások figyelembe vétele</c:v>
                </c:pt>
              </c:strCache>
            </c:strRef>
          </c:cat>
          <c:val>
            <c:numRef>
              <c:f>SDGs!$P$4:$P$5</c:f>
              <c:numCache>
                <c:formatCode>0.0%</c:formatCode>
                <c:ptCount val="2"/>
                <c:pt idx="0">
                  <c:v>0.62720193803443436</c:v>
                </c:pt>
                <c:pt idx="1">
                  <c:v>0.7438908626797951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9-4808-9549-2DF7BE51F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86192591"/>
        <c:axId val="686196335"/>
      </c:barChart>
      <c:catAx>
        <c:axId val="686192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686196335"/>
        <c:crosses val="autoZero"/>
        <c:auto val="1"/>
        <c:lblAlgn val="ctr"/>
        <c:lblOffset val="100"/>
        <c:noMultiLvlLbl val="0"/>
      </c:catAx>
      <c:valAx>
        <c:axId val="686196335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861925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SDGs!$N$25</c:f>
              <c:strCache>
                <c:ptCount val="1"/>
                <c:pt idx="0">
                  <c:v>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SDGs!$M$26:$M$27</c:f>
              <c:strCache>
                <c:ptCount val="2"/>
                <c:pt idx="0">
                  <c:v>Konkrét lépések a TÁRSADALMI hatások maximalizálása érdekében</c:v>
                </c:pt>
                <c:pt idx="1">
                  <c:v>Konkrét lépések a KÖRNYEZETI hatások minimalizálása érdekében</c:v>
                </c:pt>
              </c:strCache>
            </c:strRef>
          </c:cat>
          <c:val>
            <c:numRef>
              <c:f>SDGs!$N$26:$N$27</c:f>
              <c:numCache>
                <c:formatCode>0.0%</c:formatCode>
                <c:ptCount val="2"/>
                <c:pt idx="0">
                  <c:v>0.61710771442072943</c:v>
                </c:pt>
                <c:pt idx="1">
                  <c:v>0.40790428211946106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7-45A2-A363-BA83528C2544}"/>
            </c:ext>
          </c:extLst>
        </c:ser>
        <c:ser>
          <c:idx val="1"/>
          <c:order val="1"/>
          <c:tx>
            <c:strRef>
              <c:f>SDGs!$O$25</c:f>
              <c:strCache>
                <c:ptCount val="1"/>
                <c:pt idx="0">
                  <c:v>Igen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SDGs!$M$26:$M$27</c:f>
              <c:strCache>
                <c:ptCount val="2"/>
                <c:pt idx="0">
                  <c:v>Konkrét lépések a TÁRSADALMI hatások maximalizálása érdekében</c:v>
                </c:pt>
                <c:pt idx="1">
                  <c:v>Konkrét lépések a KÖRNYEZETI hatások minimalizálása érdekében</c:v>
                </c:pt>
              </c:strCache>
            </c:strRef>
          </c:cat>
          <c:val>
            <c:numRef>
              <c:f>SDGs!$O$26:$O$27</c:f>
              <c:numCache>
                <c:formatCode>0.0%</c:formatCode>
                <c:ptCount val="2"/>
                <c:pt idx="0">
                  <c:v>0.38289228557927069</c:v>
                </c:pt>
                <c:pt idx="1">
                  <c:v>0.59209571788053894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7-45A2-A363-BA83528C2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86192591"/>
        <c:axId val="686196335"/>
      </c:barChart>
      <c:catAx>
        <c:axId val="686192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u-HU"/>
          </a:p>
        </c:txPr>
        <c:crossAx val="686196335"/>
        <c:crosses val="autoZero"/>
        <c:auto val="1"/>
        <c:lblAlgn val="ctr"/>
        <c:lblOffset val="100"/>
        <c:noMultiLvlLbl val="0"/>
      </c:catAx>
      <c:valAx>
        <c:axId val="686196335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8619259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239B9-105D-4F5F-994F-C8866DFBB93C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C2AFE-A0E0-4994-8062-9D2995AB25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21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75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12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GEM a külpiaci aktivitás, valamint az ott elért árbevétel alapján méri a vállalkozások piaci hatókörét. Az exporttevékenység előnye kettős. Egyrészt a nagyobb versenyhelyzet a működés racionalizálását, a termék vagy szolgáltatás folyamatos fejlesztését váltja ki. Másrészt a nagyobb piac magasabb árbevételt jelenthet, növelheti a tevékenység méretgazdaságosságát. Fontos azonban felhívni a figyelmet arra, hogy egyes tevékenységek,  így elsősorban a személyi szolgáltatások, a vendéglátás, a turizmus helyhez kötődnek, így a lakóhelyhez közeli piaci hatókör nem feltétlenül takar kedvezőtlen jelenséget. Eredményeink alapján a vállalkozások legnagyobb arányban, a korai szakaszban levő vállalkozások 45,5, míg a bejáratott vállalkozások 52,9 százaléka a nemzeti piacon aktív, ami azt jelenti, hogy nem kizárólag a lakóhelye közvetlen környezetében értékesíti a termékeit vagy szolgáltatásait, hanem országosan aktív (24. ábra). A korai szakaszban levő vállalkozások közük minden negyedik (26,5%), míg a bejáratott vállalkozások között minden ötödik (21,9%) aktív a nemzetközi piacon. Feltehetően ezen vállalkozások rendelkezhettek olyan versenyelőnnyel, amely lehetővé tette a nemzetközi piacon való sikeres megjelenésük. A vállalkozók túlnyomó többsége tehát országos, vagy helyi piacon működik, ugyanakkor mind a korai szakaszban levő, mind a bejáratott vállalkozások ötöde aktív külpiacon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29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6884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2022-es adatok alapján a szakértői felmérésben 51 ország  vett részt az ábra NECI rangsort szemlélteti. Az országokra jellemző vállalkozási környezetről a GEM nemzeti szakértői felmérése (National </a:t>
            </a:r>
            <a:r>
              <a:rPr lang="hu-HU" dirty="0" err="1"/>
              <a:t>Expert</a:t>
            </a:r>
            <a:r>
              <a:rPr lang="hu-HU" dirty="0"/>
              <a:t> </a:t>
            </a:r>
            <a:r>
              <a:rPr lang="hu-HU" dirty="0" err="1"/>
              <a:t>Survey</a:t>
            </a:r>
            <a:r>
              <a:rPr lang="hu-HU" dirty="0"/>
              <a:t> – NES) nyújt átfogó képet. A szakértők értékelése nyomán kerülnek meghatározásra a vállalkozási keretfeltételeket jellemző értékek, amelyek számtani átlaga adja az egyes gazdaságokra jellemző Nemzeti Vállalkozási Kontextus Index (National </a:t>
            </a:r>
            <a:r>
              <a:rPr lang="hu-HU" dirty="0" err="1"/>
              <a:t>Entre</a:t>
            </a:r>
            <a:r>
              <a:rPr lang="hu-HU" dirty="0"/>
              <a:t> </a:t>
            </a:r>
            <a:r>
              <a:rPr lang="hu-HU" dirty="0" err="1"/>
              <a:t>preneurship</a:t>
            </a:r>
            <a:r>
              <a:rPr lang="hu-HU" dirty="0"/>
              <a:t> Context Index – NECI) értéket. A szakértői értékelések egyetlen mutatóba történő tömörítése lehetővé teszi a vállalkozási ökoszisztémák11 nemzetközi összehasonlítását. Globális viszonylatban a magyar 4,7-es NECI érték közepesnek tekinthető, egy tized ponttal maradva el a 4,8-as GEM átlagtól. A felmérésben részt vevő visegrádi országok között az ökoszisztéma értékelése Magyarországon a legkedvezőbb, meghaladva a 4,4-es szlovák és a 3,8-as lengyel értéket. A szakértők a vállalkozási környezetet az Egyesült Arab Emírségekben értékelték a legmagasabbra, míg a sereghajtó Venezuela.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98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vállalkozási keretfeltételek értékelése 0-10-ig terjedő skálán történik, ami alapján az 5-ös érték esetén mondható el az, hogy az adott terület elfogadhatónak, fejlettségi szintje kielégítőnek tekinthető. A 2022-es szakértői értékelések alapján Magyarország NECI értéke 4,7-re nőtt az előző évi 4,5-ös értékről. Hazai viszonylatban a fizikai infrastruktúra, a kereskedelmi és szolgáltatói infrastruktúra, a kormányzati politika: adók és bürokrácia és a vállalkozások finanszírozása ökoszisztéma elemek értékelése haladja meg az 5-ös értéket. A tavalyi évhez hasonlóan a leggyengébb értékelést a vállalkozásoktatás a közoktatásban kapta. A tavalyi évben 3,5-re értékelt könnyű belépés: szabad, nyitott, növekedő piacok elnevezésű elem megítélése 4,5-re javult 2022-ben.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0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31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magyarországi helyzet jobb megértése, illetve az eredmények pontosabb magyarázatának érdekében a magyarországi GEM Team 2022-ben a központi kérdőívet több, a vállalkozásoktatáshoz kapcsolódó kérdéssel egészítette ki. Eredményeink alapján a 18-64 év közötti magyarországi felnőtt lakosság 18,1 százaléka részesült élete során vállalkozásoktatásban, amely legnagyobb arányban (51,4%) iskolarendszeren kívül, tréning vagy más jellegű képzés során valósult meg. Egyetemen a vállalkozásoktatásban részesült lakosság több, mint negyede (27,8%), középiskolában pedig alig ötöde (19,1%) kapott vállalkozásindításhoz kapcsolódó ismereteket. A vállalkozók körében közel 70 százalék azok aránya, aki úgy váltak vállalkozóvá, és működtetik a </a:t>
            </a:r>
            <a:r>
              <a:rPr lang="hu-HU" dirty="0" err="1"/>
              <a:t>cégüket</a:t>
            </a:r>
            <a:r>
              <a:rPr lang="hu-HU" dirty="0"/>
              <a:t>, hogy soha nem vettek részt vállalkozásoktatában, ami feltehetően negatívan befolyásolja a működési hatékonyságukat és versenyképességüket. A vállalkozói lét és a vállalkozásoktatásban való részvétel szoros összefüggést mutat, a már vállalkozással rendelkezők közel kétszer nagyobb eséllyel vettek részt vállalkozásoktatásban, mint a nem vállalkozók (7. ábra).  Azonban az ok-okozati összefüggés iránya nem határozható meg. Elképzelhető, de az adatfelvétel alapján nem egyértelműen igazolható, hogy a valós vállalkozási szándékkal rendelkezők céljuk elérése érdekében tudatosan keresik a szükséges ismeretek megszerzésének lehetőségét.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6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előző éves eredményekhez képest jelentősen, 36,5-ről 27,2 százalékra csökkent azok aránya, akik szerint a következő fél évben jó lehetőségek nyílnak vállalkozásalapításra. Ezt feltehetően a külső környezet változásai1, így többek között a 2020-ban kirobbant COVID-19 pandémia és annak utóhatásai, a 2022 februárjában kezdődött orosz-ukrán háború, az energiaárak drasztikus emelkedése, valamint a növekvő infláció is befolyásolhatják. Az előző évhez viszonyítva 38,2-ről 43,5 százalékra nőtt azok aránya, akiket a kudarctól való félelem tart vissza a vállalkozásalapítástól. A friss GEM adatok alapján a magyarok kevesebb üzleti lehetőség megnyílására számítanak a következő fél évben, és a kudarctól is jobban tartanak, mint egy évvel korábban.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239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12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vállalkozásalapítási hajlandóságot befolyásolhatja a vállalkozók általános társadalmi megítélése. A területet a GEM három kérdésen keresztül vizsgálja, amelyek (1) a vállalkozókra irányuló médiafigyelmet, (2) a sikeres vállalkozók társadalmi státuszát, valamint (3) a vállalkozást, mint kívánatos karrierlehetőséget veszik górcső alá. A megkérdezettek közel fele rendre mind a három állítással egyetért, vagyis azzal, hogy a vállalkozásokra nagy médiafigyelem irányul (49,6%), a sikeres vállalkozók magas státusszal rendelkeznek (46,3%), illetve a vállalkozói lét Magyarországon kívánatos karrierlehetőség (48,7%). Érdemes kiemelni, hogy az állítással egyet nem értők aránya lényegesen kisebb tartományban, 27,0 és 27,7 százalék között ingadozik. Ugyanakkor  a 2021-es adatfelvétel eredményeihez hasonlóan szembetűnő, hogy a gazdaságilag aktív korú lakosság egy jelentős része (kérdésenként kb. negyede) nem alkot véleményt ebben a kérdésben.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43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2022. évi adatfelvétel alapján a magyarországi lakosság vállalkozási aktivitása a megelőző évhez képest nem változott lényegesen. A felnőtt lakosság 10,7 százaléka tervez a következő három évben vállalkozást indítani (az önfoglalkoztatást is beleértve), ami gyakorlatilag megegyezik a 2021-ben mért 10,4 százalékos aránnyal. Hasonlóan stabil a korai szakaszban lévő vállalkozási tevékenység (TEA) aránya, amely a 2021-es 9,8 százalékról 2022-re 9,9 százalékra nőtt. Ezen belül a béreket legfeljebb 3 hónapja fizető, ún. születő vállalkozások aránya 5,3-ról 5,7 százalékra, míg a béreket legalább 3 hónapja, de legfeljebb 3,5 éve fizető új vállalkozások aránya 4,5-ről 4,2 százalékra csökkent. A vállalkozási tevékenységüket a lekérdezést megelőző 12 hónapban megszakítók aránya viszonylagos stabilitást mutat – míg 2021-ben a felnőtt lakosság 2,1 százaléka állította, hogy az elmúlt egy évben eladott, bezárt, megszüntetett, vagy kilépett a tulajdonában lévő és általa vezetett vállalkozásból, addig 2022-ben csak 1,9 százalék válaszolt hasonló módon. Jelentősebb eltérés a már legalább 3,5 éve stabilan működő bejáratott vállalkozások arányában tapasztalható, ami 6,9 százalékra csökkent a 2021-ben mért 8,4 százalékról. A fentiek alapján Magyarország globális összehasonlításban, a közepes jövedelmű GEM országok között a korai szakaszban lévő vállalkozások tekintetében az utolsó harmad elején, míg a bejáratott vállalkozások tekintetében a középső harmad elején helyezkedik el. Fontos kiemelni, hogy míg a korai szakaszban levő vállalkozások aránya (9,9%) elmarad a nemzetközi GEM átlagtól (12,9%), addig a bejáratott vállalkozások aránya lényegében azonos: Magyarországon 6,9, míg a GEM országok átlaga 7,0 százalék.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591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magas jövedelmű országok vállalkozási aktivitása a GEM átlagnál némileg alacsonyabb. A korai szakaszban levő vállalkozási aktivitás valamennyi GEM ország átlagát tekintve 12,9 százalék, ahol mind az alacsony (12,6%), mind a közepes jövedelmű (16,4%) országok átlaga meghaladja a magas jövedelműekét (12,2%). Ugyanakkor a közepes jövedelmű országok bejáratott vállalkozási aktivitása két kivétellel (Brazília, Guatemala) rendkívül alacsony, átlagosan csupán 4,9 százalék, szemben a 7,0 százalékos GEM átlaggal.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556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GEM módszertan a vállalkozási ökoszisztéma trendjeinek jobb megértése érdekében kiemelten kezeli a vállalkozóvá válás motivációit. A legfrissebb magyarországi adatok alapján (2. táblázat) a vállalkozóvá válás egyik legfontosabb motivációja, hogy a válaszadó valami lényegeset vigyen végbe – a korai szakaszban levő, illetve bejáratott vállalkozások esetében rendre 66,9 ill. 52,8 százalék, míg a másik a megélhetés biztosítása (rendre 57,9, ill. 71,8%). Előbbi inkább a korai szakaszban levő, utóbbi pedig a bejáratott vállalkozásoknál meghatározó. Fontosnak tartjuk kiemelni, hogy a megélhetési motívum a korai szakaszban levő vállalkozónők esetében (65,7%) szignifikánsan magasabb a férfiaknál (52,6%). Más szóval a nők gyakrabban indítanak vállalkozást megélhetési kényszer miatt. A családi hagyomány folytatása mint vállalkozási motiváció lényegesen kevésbé hangsúlyos, a korai szakaszban levő vállalkozók több, mint ötöde (21,6%), míg a bejáratott vállalkozások némileg több, mint negyede (25,7%) említette a szempontot. Ugyan a férfiaknál látszólag némileg meghatározóbb a családi hagyomány, a két nem között nem tártunk fel </a:t>
            </a:r>
            <a:r>
              <a:rPr lang="hu-HU" dirty="0" err="1"/>
              <a:t>statisztikailag</a:t>
            </a:r>
            <a:r>
              <a:rPr lang="hu-HU" dirty="0"/>
              <a:t> is szignifikáns eltérést. A vagyonszerzési motiváció a korai szakaszban levő vállalkozásoknál némileg erősebb (37,0%), főleg a férfiak esetében (42,2%), amely szignifikánsan magasabb, mint a nők esetében (29,3%). A vállalkozásindítás elsődleges motivációja az alapító számára előző évi eredményekhez hasonlóan továbbra is az, hogy „valami lényegeset vigyen véghez”, valamint, hogy megélhetést biztosítson. A vagyonszerzési motiváció leginkább a korai szakaszban levő vállalkozással rendelkező férfiaknál jellemző, amely azonban a bejáratott vállalkozásoknál lényegesen alacsonyabb értéket mutat. A családi hagyomány folytatása nagyobb arányban csupán a bejáratott vállalkozásoknál jelenik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65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családi vállalkozások a gazdaság gerincét képezik, a foglalkoztatásban és a hozzáadott érték teremtésben betöltött szerepük megkérdőjelezhetetlen. A családi vállalkozások jelentőségére való tekintettel a GEM a korábbi években központilag kidolgozott családi vállalkozás blokkot fejlesztett, amelyet a magyarországi GEM Team a 2022-es adatfelvétel során lekérdezett. A családi vállalkozások klasszifikálásának ebben alkalmazott módszertana eltér a korábbi vállalkozások körében végzett reprezentatív kutatásétól, így a családi és nem családi vállalkozások egy eltérő szempontú tipizálására és vizsgálatára ad lehetőséget. A családi vállalkozások tipizálása során alkalmazott vizsgálati módszerünk – a válaszadó vállalkozásban lévő tulajdonlása mellett a család vállalkozás irányításába, ill. tulajdonlásába való </a:t>
            </a:r>
            <a:r>
              <a:rPr lang="hu-HU" dirty="0" err="1"/>
              <a:t>bevonódása</a:t>
            </a:r>
            <a:r>
              <a:rPr lang="hu-HU" dirty="0"/>
              <a:t> alapján – hat vállalkozástípust különít el. Egy személy által </a:t>
            </a:r>
            <a:r>
              <a:rPr lang="hu-HU" dirty="0" err="1"/>
              <a:t>tulajdonolt</a:t>
            </a:r>
            <a:r>
              <a:rPr lang="hu-HU" dirty="0"/>
              <a:t> vállalkozásról beszélünk, ha a vállalkozás egésze a válaszadó tulajdonában van, amit egyedül irányít. Közösen irányított családi vállalkozásnak tekintünk egy céget, ha az egyszemélyi tulajdonlás mellett a válaszadó bevonja az irányításba a családját. Közösen </a:t>
            </a:r>
            <a:r>
              <a:rPr lang="hu-HU" dirty="0" err="1"/>
              <a:t>tulajdonolt</a:t>
            </a:r>
            <a:r>
              <a:rPr lang="hu-HU" dirty="0"/>
              <a:t> és irányított családi vállalkozásnak tekintjük azt a vállalkozást, amelyik többségében a válaszadó családjának tulajdonában van és a család a vezetésben is részt vesz, míg a közösen </a:t>
            </a:r>
            <a:r>
              <a:rPr lang="hu-HU" dirty="0" err="1"/>
              <a:t>tulajdonolt</a:t>
            </a:r>
            <a:r>
              <a:rPr lang="hu-HU" dirty="0"/>
              <a:t> családi vállalkozásnál a többségi tulajdon a családnál van, viszont az irányításba a családtagok nem vonódnak be. Családi menedzsmentnek nevezzük, ha a vállalkozás többségi tulajdonosa családon kívüli és a válaszadó csak kisebbségi tulajdonos, viszont az irányításba a család </a:t>
            </a:r>
            <a:r>
              <a:rPr lang="hu-HU" dirty="0" err="1"/>
              <a:t>bevonódik</a:t>
            </a:r>
            <a:r>
              <a:rPr lang="hu-HU" dirty="0"/>
              <a:t>. A vállalkozást nem családi vállalkozásnak tekintjük, ha a többségi tulajdonos családon kívüli és a vezetésbe a család egyáltalán nem </a:t>
            </a:r>
            <a:r>
              <a:rPr lang="hu-HU" dirty="0" err="1"/>
              <a:t>vonódik</a:t>
            </a:r>
            <a:r>
              <a:rPr lang="hu-HU" dirty="0"/>
              <a:t> be. A tipizálás alapján a legnagyobb arányban az egy személy által </a:t>
            </a:r>
            <a:r>
              <a:rPr lang="hu-HU" dirty="0" err="1"/>
              <a:t>tulajdonolt</a:t>
            </a:r>
            <a:r>
              <a:rPr lang="hu-HU" dirty="0"/>
              <a:t> vállalkozások vannak jelen, amely összhangban áll a KSH által szolgáltatott adatokkal. Eredményeink alapján látható (ld. 1. táblázat), hogy a négy lehetséges családi vállalkozás típus között a családi menedzsment és a közösen </a:t>
            </a:r>
            <a:r>
              <a:rPr lang="hu-HU" dirty="0" err="1"/>
              <a:t>tulajdonolt</a:t>
            </a:r>
            <a:r>
              <a:rPr lang="hu-HU" dirty="0"/>
              <a:t> családi vállalkozás aránya elhanyagolható. Ugyanakkor jelentős, egyenként rendre 13,7, illetve 15,2 százalékot tesz ki azon vállalkozások aránya, ahol az egyszemélyi tulajdonlás mellett a családtagok szerepet kapnak az irányításban is, illetve azok, ahol az irányítás mellett a meghatározó üzletrész van a család kezében. Ezen modellek alkalmazása arra utalhat, hogy a vállalkozások működése nem feltétlenül egy személy, az alapító döntésein alapszik, ami elősegítheti, illetve akár indikálhatja is a működés formalizáltságát. 2019-ben elsőként a BGE Budapest LAB közölt a vállalkozásokon belüli hazai arányukra vonatkozó becslést8, amelyet további két adatfelvétel során </a:t>
            </a:r>
            <a:r>
              <a:rPr lang="hu-HU" dirty="0" err="1"/>
              <a:t>validáltak</a:t>
            </a:r>
            <a:r>
              <a:rPr lang="hu-HU" dirty="0"/>
              <a:t>. A legfrissebb eredmények alapján a 3-99 főt foglalkoztató cégek körében a családi cégek aránya 67,4 százalék. A korai szakaszban lévő és a bejáratott vállalkozások között a családi vállalkozások aránya nem tér el jelentősen. Az elemzésben vizsgáltuk, hogy a vállalkozások mekkora hányada foglalkoztat többségében rokonokat, ill. családtagokat. Érdekes módon a nem családi vállalkozásoknak, ill. az egyszemélyes vállalkozásoknak egyaránt bő tizede (rendre 12,5, ill. 11,4%) esetében is rokoni kapcsolat van a vállalkozó és a munkatársak között, míg a közösen irányított vállalkozások esetében ez az arány már közel kétharmadára (63,3%), a közösen </a:t>
            </a:r>
            <a:r>
              <a:rPr lang="hu-HU" dirty="0" err="1"/>
              <a:t>tulajdonolt</a:t>
            </a:r>
            <a:r>
              <a:rPr lang="hu-HU" dirty="0"/>
              <a:t> és irányítottak négyötödére (79,4%) igaz ugyanez. Összességében elmondható, hogy a több tulajdonos által birtokolt vállalkozások többsége családi vállalkozás, ahol jellemzően a családtagok bevonódnak az irányításba. A családi cégekben kifejezetten jellemző, hogy a munkavállalók többsége a családtagok közül kerül ki, továbbá a nem családi vállalkozások és az egy személy által </a:t>
            </a:r>
            <a:r>
              <a:rPr lang="hu-HU" dirty="0" err="1"/>
              <a:t>tulajdonolt</a:t>
            </a:r>
            <a:r>
              <a:rPr lang="hu-HU" dirty="0"/>
              <a:t> vállalkozások esetében is 10 százalék feletti azon cégek aránya, akik családtagokat foglalkoztatnak.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122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ea typeface="Calibri"/>
                <a:cs typeface="Calibri"/>
              </a:rPr>
              <a:t>A tevékenység technológiai szintje jó indikátora lehet a vállalkozások által végzett tevékenység hozzáadott értékének. A GEM kutatás ezt a tevékenység ágazati besorolása alapján három kategóriába sorolja be, amelyek (1) az alacsony vagy nem technológiaigényes (no/</a:t>
            </a:r>
            <a:r>
              <a:rPr lang="hu-HU" dirty="0" err="1">
                <a:ea typeface="Calibri"/>
                <a:cs typeface="Calibri"/>
              </a:rPr>
              <a:t>low</a:t>
            </a:r>
            <a:r>
              <a:rPr lang="hu-HU" dirty="0">
                <a:ea typeface="Calibri"/>
                <a:cs typeface="Calibri"/>
              </a:rPr>
              <a:t> </a:t>
            </a:r>
            <a:r>
              <a:rPr lang="hu-HU" dirty="0" err="1">
                <a:ea typeface="Calibri"/>
                <a:cs typeface="Calibri"/>
              </a:rPr>
              <a:t>tech</a:t>
            </a:r>
            <a:r>
              <a:rPr lang="hu-HU" dirty="0">
                <a:ea typeface="Calibri"/>
                <a:cs typeface="Calibri"/>
              </a:rPr>
              <a:t>), (2) a közepes technológiájú (</a:t>
            </a:r>
            <a:r>
              <a:rPr lang="hu-HU" dirty="0" err="1">
                <a:ea typeface="Calibri"/>
                <a:cs typeface="Calibri"/>
              </a:rPr>
              <a:t>medium-tech</a:t>
            </a:r>
            <a:r>
              <a:rPr lang="hu-HU" dirty="0">
                <a:ea typeface="Calibri"/>
                <a:cs typeface="Calibri"/>
              </a:rPr>
              <a:t>) és (3) a csúcstechnológiát használó (</a:t>
            </a:r>
            <a:r>
              <a:rPr lang="hu-HU" dirty="0" err="1">
                <a:ea typeface="Calibri"/>
                <a:cs typeface="Calibri"/>
              </a:rPr>
              <a:t>high-tech</a:t>
            </a:r>
            <a:r>
              <a:rPr lang="hu-HU" dirty="0">
                <a:ea typeface="Calibri"/>
                <a:cs typeface="Calibri"/>
              </a:rPr>
              <a:t>). A besorolás alapján csúcstechnológiának tekinthető például a gyógyszergyártással, telekommunikációval, orvosi precíziós műszerekkel kapcsolatos, valamint a kutatási és fejlesztési tevékenység, míg a közepes technológiába tartozónak tekinti egyebek mellett a vegyipari, a különböző gépipari, valamint a mérnöki tervező vállalkozásokat. Fontosnak tartjuk felhívni a figyelmet arra, hogy ugyan a nemzetközileg is elismert startupok, illetve magas hozzáadott értéket és know-how-t képviselő egyedi gépgyártással foglalkozó vállalkozások sok embert foglalkoztatnak és a médiában is gyakran tűnnek fel, a vállalkozások túlnyomó többségét mégis a hagyományos iparágakban működő, gyakran szintén fejlett technológiát alkalmazó cégek adják. Eredményeink szerint Magyarországon mind a korai szakaszban levő, mind a bejáratott vállalkozások döntő többsége alacsony, vagy nem technológiaigényes szektorban működik (20. ábra). Érdekes módon a közepes technológiai szintű szektorok lényegében láthatatlanok, amit a vállalkozások almintájának nem reprezentatív jellege is okozhat. Ugyan a korai szakaszban lévő vállalkozások technológiai szintjében a nemek között szignifikáns különbség mutatható ki, megalapozott következtetés hasonló okokból csak a jelenség több éven át történő fennmaradása esetén vonható le.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C2AFE-A0E0-4994-8062-9D2995AB257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04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97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1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07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ációs dia sár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0AC467A-4319-1E60-D070-40015F840B91}"/>
              </a:ext>
            </a:extLst>
          </p:cNvPr>
          <p:cNvPicPr/>
          <p:nvPr userDrawn="1"/>
        </p:nvPicPr>
        <p:blipFill rotWithShape="1">
          <a:blip r:embed="rId2"/>
          <a:srcRect t="34583" r="20156"/>
          <a:stretch/>
        </p:blipFill>
        <p:spPr>
          <a:xfrm>
            <a:off x="1" y="2371725"/>
            <a:ext cx="9734551" cy="4486275"/>
          </a:xfrm>
          <a:prstGeom prst="rect">
            <a:avLst/>
          </a:prstGeom>
        </p:spPr>
      </p:pic>
      <p:pic>
        <p:nvPicPr>
          <p:cNvPr id="7" name="Kép 6" descr="A képen fekete, sötétség, képernyőkép látható&#10;&#10;Automatikusan generált leírás">
            <a:extLst>
              <a:ext uri="{FF2B5EF4-FFF2-40B4-BE49-F238E27FC236}">
                <a16:creationId xmlns:a16="http://schemas.microsoft.com/office/drawing/2014/main" id="{2C59787C-27F2-9427-5BE5-FB5E817F04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38195" r="18194" b="38333"/>
          <a:stretch/>
        </p:blipFill>
        <p:spPr>
          <a:xfrm>
            <a:off x="229160" y="88526"/>
            <a:ext cx="4619003" cy="1657351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C08CD737-E882-2179-A3E4-6A0C81AC58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090" y="3959227"/>
            <a:ext cx="2935839" cy="4198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hu-HU" dirty="0"/>
              <a:t>További információ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DEA1300-5E2D-340B-4200-EE1B1CEAB9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9090" y="4644488"/>
            <a:ext cx="3589935" cy="7466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hu-HU" dirty="0"/>
              <a:t>https://uni-bge.hu</a:t>
            </a:r>
          </a:p>
          <a:p>
            <a:pPr lvl="0"/>
            <a:r>
              <a:rPr lang="hu-HU" dirty="0"/>
              <a:t>https://facebook.com/unibge</a:t>
            </a:r>
          </a:p>
        </p:txBody>
      </p:sp>
    </p:spTree>
    <p:extLst>
      <p:ext uri="{BB962C8B-B14F-4D97-AF65-F5344CB8AC3E}">
        <p14:creationId xmlns:p14="http://schemas.microsoft.com/office/powerpoint/2010/main" val="28064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1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59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47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3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68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67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409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990C-3F05-4C28-BDF4-9433675614DD}" type="datetimeFigureOut">
              <a:rPr lang="hu-HU" smtClean="0"/>
              <a:t>2023. 12. 08.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F89B-AB3E-4983-8AC8-9B1205B9F7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0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ksh.hu/stadat_files/gsz/hu/gsz0002.html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mconsortium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udapestlab.hu/index.php/global-entrepreneurship-monitor-national-report-hungary/" TargetMode="External"/><Relationship Id="rId4" Type="http://schemas.openxmlformats.org/officeDocument/2006/relationships/hyperlink" Target="https://budapestlab.hu/index.php/global-entrepreneurship-monitor-nemzeti-jelentes-magyarorsza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363747" y="-212784"/>
            <a:ext cx="2093343" cy="7283570"/>
          </a:xfrm>
          <a:prstGeom prst="rect">
            <a:avLst/>
          </a:prstGeom>
          <a:solidFill>
            <a:srgbClr val="FFF355"/>
          </a:solidFill>
        </p:spPr>
        <p:txBody>
          <a:bodyPr/>
          <a:lstStyle/>
          <a:p>
            <a:endParaRPr lang="hu-HU" sz="1200"/>
          </a:p>
        </p:txBody>
      </p:sp>
      <p:sp>
        <p:nvSpPr>
          <p:cNvPr id="4" name="TextBox 4"/>
          <p:cNvSpPr txBox="1"/>
          <p:nvPr/>
        </p:nvSpPr>
        <p:spPr>
          <a:xfrm>
            <a:off x="1729596" y="2006146"/>
            <a:ext cx="10179375" cy="2109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4"/>
              </a:lnSpc>
            </a:pPr>
            <a:r>
              <a:rPr lang="en-US" sz="4000" spc="284" dirty="0">
                <a:solidFill>
                  <a:srgbClr val="191919"/>
                </a:solidFill>
                <a:latin typeface="Montserrat Classic Bold"/>
              </a:rPr>
              <a:t>GLOBAL</a:t>
            </a:r>
            <a:r>
              <a:rPr lang="hu-HU" sz="4000" spc="284" dirty="0">
                <a:solidFill>
                  <a:srgbClr val="191919"/>
                </a:solidFill>
                <a:latin typeface="Montserrat Classic Bold"/>
              </a:rPr>
              <a:t> </a:t>
            </a:r>
            <a:r>
              <a:rPr lang="en-US" sz="4000" spc="35" dirty="0">
                <a:solidFill>
                  <a:srgbClr val="191919"/>
                </a:solidFill>
                <a:latin typeface="Montserrat Classic Bold"/>
              </a:rPr>
              <a:t>ENTREPRENEURSHIP MONITOR</a:t>
            </a:r>
            <a:r>
              <a:rPr lang="hu-HU" sz="4000" spc="35" dirty="0">
                <a:solidFill>
                  <a:srgbClr val="191919"/>
                </a:solidFill>
                <a:latin typeface="Montserrat Classic Bold"/>
              </a:rPr>
              <a:t> OKTATÁSI SEGÉDANYAG </a:t>
            </a:r>
          </a:p>
          <a:p>
            <a:pPr algn="ctr">
              <a:lnSpc>
                <a:spcPts val="4064"/>
              </a:lnSpc>
            </a:pPr>
            <a:r>
              <a:rPr lang="hu-HU" sz="4000" spc="35" dirty="0">
                <a:solidFill>
                  <a:srgbClr val="191919"/>
                </a:solidFill>
                <a:latin typeface="Montserrat Classic Bold"/>
              </a:rPr>
              <a:t>2022 / 2023</a:t>
            </a:r>
            <a:endParaRPr lang="en-US" sz="4000" spc="35" dirty="0">
              <a:solidFill>
                <a:srgbClr val="191919"/>
              </a:solidFill>
              <a:latin typeface="Montserrat Classic Bold"/>
            </a:endParaRPr>
          </a:p>
          <a:p>
            <a:pPr>
              <a:lnSpc>
                <a:spcPts val="4064"/>
              </a:lnSpc>
            </a:pPr>
            <a:endParaRPr lang="en-US" sz="4064" spc="35" dirty="0">
              <a:solidFill>
                <a:srgbClr val="191919"/>
              </a:solidFill>
              <a:latin typeface="Montserrat Classic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29596" y="5831214"/>
            <a:ext cx="3299391" cy="10063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256" b="1256"/>
          <a:stretch>
            <a:fillRect/>
          </a:stretch>
        </p:blipFill>
        <p:spPr>
          <a:xfrm>
            <a:off x="10367725" y="20871"/>
            <a:ext cx="1824275" cy="1778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902" y="456299"/>
            <a:ext cx="9336507" cy="1115710"/>
          </a:xfrm>
        </p:spPr>
        <p:txBody>
          <a:bodyPr>
            <a:noAutofit/>
          </a:bodyPr>
          <a:lstStyle/>
          <a:p>
            <a:r>
              <a:rPr lang="hu-HU"/>
              <a:t>Vállalkozás indításának motivációja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01A61AD-1412-42B1-86AC-E65A8BE96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1893E73-8BEC-4457-537D-5CF850948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893" y="2076614"/>
            <a:ext cx="8408214" cy="31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4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2342" y="760162"/>
            <a:ext cx="4571999" cy="949474"/>
          </a:xfrm>
        </p:spPr>
        <p:txBody>
          <a:bodyPr>
            <a:noAutofit/>
          </a:bodyPr>
          <a:lstStyle/>
          <a:p>
            <a:r>
              <a:rPr lang="hu-HU"/>
              <a:t>Vállalkozás típusok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01A61AD-1412-42B1-86AC-E65A8BE96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B1A9D31-505E-BF30-6588-475AAFFB2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207" y="580336"/>
            <a:ext cx="6383875" cy="569732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71AF258-CB74-C9A2-A54D-34D4ED0A9991}"/>
              </a:ext>
            </a:extLst>
          </p:cNvPr>
          <p:cNvSpPr txBox="1"/>
          <p:nvPr/>
        </p:nvSpPr>
        <p:spPr>
          <a:xfrm>
            <a:off x="372342" y="1972378"/>
            <a:ext cx="4809258" cy="3370923"/>
          </a:xfrm>
          <a:prstGeom prst="rect">
            <a:avLst/>
          </a:prstGeom>
          <a:noFill/>
          <a:ln w="53975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0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egyszemélyes tulajdonban lévő vállalkozások esetében is megfigyelhető a családi jelleg,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sz="20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társas vállalkozások között a legjellemzőbb típus a családi tulajdonban és családi vezetéssel irányított cégek,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családi vállalkozások többségében a tulajdonosokon és vezetőkön túl, a cég munkavállalóinak többsége is a családból és a rokoni körből kerül ki.</a:t>
            </a:r>
          </a:p>
        </p:txBody>
      </p:sp>
    </p:spTree>
    <p:extLst>
      <p:ext uri="{BB962C8B-B14F-4D97-AF65-F5344CB8AC3E}">
        <p14:creationId xmlns:p14="http://schemas.microsoft.com/office/powerpoint/2010/main" val="63627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A32ECAA-B4CA-1966-6AC8-8F1D96B57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3"/>
          <a:stretch/>
        </p:blipFill>
        <p:spPr>
          <a:xfrm>
            <a:off x="607710" y="2164153"/>
            <a:ext cx="2019876" cy="66592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320A8A9-9FC9-8089-A815-3830FB6B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3"/>
          <a:stretch/>
        </p:blipFill>
        <p:spPr>
          <a:xfrm>
            <a:off x="4519499" y="1795257"/>
            <a:ext cx="4111487" cy="6659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575" y="279400"/>
            <a:ext cx="8896350" cy="796925"/>
          </a:xfrm>
        </p:spPr>
        <p:txBody>
          <a:bodyPr>
            <a:normAutofit/>
          </a:bodyPr>
          <a:lstStyle/>
          <a:p>
            <a:r>
              <a:rPr lang="hu-HU"/>
              <a:t>Technológiai szint szerinti megoszlás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A6E7EC-7853-F8C6-60C7-FB6F931172D3}"/>
              </a:ext>
            </a:extLst>
          </p:cNvPr>
          <p:cNvSpPr txBox="1"/>
          <p:nvPr/>
        </p:nvSpPr>
        <p:spPr>
          <a:xfrm>
            <a:off x="717860" y="1901423"/>
            <a:ext cx="796062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400">
                <a:latin typeface="Calibri Light"/>
                <a:ea typeface="Calibri Light"/>
                <a:cs typeface="Calibri Light"/>
              </a:rPr>
              <a:t>Minden vállalkozási kategóriában meghatározó a no/</a:t>
            </a:r>
            <a:r>
              <a:rPr lang="hu-HU" sz="2400" err="1">
                <a:latin typeface="Calibri Light"/>
                <a:ea typeface="Calibri Light"/>
                <a:cs typeface="Calibri Light"/>
              </a:rPr>
              <a:t>low-tech</a:t>
            </a:r>
            <a:r>
              <a:rPr lang="hu-HU" sz="2400">
                <a:latin typeface="Calibri Light"/>
                <a:ea typeface="Calibri Light"/>
                <a:cs typeface="Calibri Light"/>
              </a:rPr>
              <a:t> cégek aránya.</a:t>
            </a:r>
            <a:endParaRPr lang="hu-HU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hu-HU" sz="2400">
              <a:latin typeface="Calibri Light"/>
              <a:ea typeface="Calibri Light"/>
              <a:cs typeface="Calibri Light"/>
            </a:endParaRPr>
          </a:p>
          <a:p>
            <a:r>
              <a:rPr lang="hu-HU" sz="2400">
                <a:latin typeface="Calibri Light"/>
                <a:ea typeface="Calibri Light"/>
                <a:cs typeface="Calibri Light"/>
              </a:rPr>
              <a:t>A mid-</a:t>
            </a:r>
            <a:r>
              <a:rPr lang="hu-HU" sz="2400" err="1">
                <a:latin typeface="Calibri Light"/>
                <a:ea typeface="Calibri Light"/>
                <a:cs typeface="Calibri Light"/>
              </a:rPr>
              <a:t>tech</a:t>
            </a:r>
            <a:r>
              <a:rPr lang="hu-HU" sz="2400">
                <a:latin typeface="Calibri Light"/>
                <a:ea typeface="Calibri Light"/>
                <a:cs typeface="Calibri Light"/>
              </a:rPr>
              <a:t> cégek lényegében láthatatlanok, míg </a:t>
            </a:r>
            <a:r>
              <a:rPr lang="hu-HU" sz="2400" err="1">
                <a:latin typeface="Calibri Light"/>
                <a:ea typeface="Calibri Light"/>
                <a:cs typeface="Calibri Light"/>
              </a:rPr>
              <a:t>high-tech</a:t>
            </a:r>
            <a:r>
              <a:rPr lang="hu-HU" sz="2400">
                <a:latin typeface="Calibri Light"/>
                <a:ea typeface="Calibri Light"/>
                <a:cs typeface="Calibri Light"/>
              </a:rPr>
              <a:t> cégek aránya a korai szakaszban levő vállalkozások között 5,5, a </a:t>
            </a:r>
            <a:r>
              <a:rPr lang="hu-HU" sz="2400" err="1">
                <a:latin typeface="Calibri Light"/>
                <a:ea typeface="Calibri Light"/>
                <a:cs typeface="Calibri Light"/>
              </a:rPr>
              <a:t>bejáratottaknál</a:t>
            </a:r>
            <a:r>
              <a:rPr lang="hu-HU" sz="2400">
                <a:latin typeface="Calibri Light"/>
                <a:ea typeface="Calibri Light"/>
                <a:cs typeface="Calibri Light"/>
              </a:rPr>
              <a:t> 7,2%.</a:t>
            </a:r>
          </a:p>
          <a:p>
            <a:endParaRPr lang="hu-HU" sz="2400">
              <a:latin typeface="Calibri Light"/>
              <a:ea typeface="Calibri Light"/>
              <a:cs typeface="Calibri Light"/>
            </a:endParaRPr>
          </a:p>
          <a:p>
            <a:r>
              <a:rPr lang="hu-HU" sz="2400">
                <a:latin typeface="Calibri Light"/>
                <a:ea typeface="Calibri Light"/>
                <a:cs typeface="Calibri Light"/>
              </a:rPr>
              <a:t>Háttér: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>
                <a:latin typeface="Calibri Light"/>
                <a:ea typeface="Calibri Light"/>
                <a:cs typeface="Calibri Light"/>
              </a:rPr>
              <a:t>a technológiai szintet a főtevékenység ágazati besorolása határozza meg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>
                <a:latin typeface="Calibri Light"/>
                <a:ea typeface="Calibri Light"/>
                <a:cs typeface="Calibri Light"/>
              </a:rPr>
              <a:t>2022-ben Magyarországon több, mint 1,8 millió vállalkozás – többségében önálló vállalkozó [</a:t>
            </a:r>
            <a:r>
              <a:rPr lang="hu-HU" sz="2400">
                <a:latin typeface="Calibri Light"/>
                <a:ea typeface="Calibri Light"/>
                <a:cs typeface="Calibri Light"/>
                <a:hlinkClick r:id="rId5"/>
              </a:rPr>
              <a:t>KSH</a:t>
            </a:r>
            <a:r>
              <a:rPr lang="hu-HU" sz="2400">
                <a:latin typeface="Calibri Light"/>
                <a:ea typeface="Calibri Light"/>
                <a:cs typeface="Calibri Light"/>
              </a:rPr>
              <a:t>]</a:t>
            </a:r>
          </a:p>
        </p:txBody>
      </p:sp>
      <p:pic>
        <p:nvPicPr>
          <p:cNvPr id="8" name="Kép 8">
            <a:extLst>
              <a:ext uri="{FF2B5EF4-FFF2-40B4-BE49-F238E27FC236}">
                <a16:creationId xmlns:a16="http://schemas.microsoft.com/office/drawing/2014/main" id="{5B5AD74C-5E7D-B951-B497-3F7A3B0FD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378" y="2821176"/>
            <a:ext cx="3134783" cy="24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9BF9EED-AA5B-24C5-1AD9-77605BA21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3"/>
          <a:stretch/>
        </p:blipFill>
        <p:spPr>
          <a:xfrm>
            <a:off x="-84081" y="4755552"/>
            <a:ext cx="10394729" cy="6659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902" y="416819"/>
            <a:ext cx="10515600" cy="1325563"/>
          </a:xfrm>
        </p:spPr>
        <p:txBody>
          <a:bodyPr>
            <a:normAutofit/>
          </a:bodyPr>
          <a:lstStyle/>
          <a:p>
            <a:r>
              <a:rPr lang="hu-HU"/>
              <a:t>Innováció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0DA1C07-18AD-3EEB-D324-C1C028C118D8}"/>
              </a:ext>
            </a:extLst>
          </p:cNvPr>
          <p:cNvSpPr txBox="1"/>
          <p:nvPr/>
        </p:nvSpPr>
        <p:spPr>
          <a:xfrm>
            <a:off x="530902" y="1938515"/>
            <a:ext cx="1057486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Calibri Light"/>
                <a:ea typeface="Calibri Light"/>
                <a:cs typeface="Calibri Light"/>
              </a:rPr>
              <a:t>A magyar vállalkozások többsége nem </a:t>
            </a:r>
            <a:r>
              <a:rPr lang="hu-HU" sz="2400" dirty="0" err="1">
                <a:latin typeface="Calibri Light"/>
                <a:ea typeface="Calibri Light"/>
                <a:cs typeface="Calibri Light"/>
              </a:rPr>
              <a:t>innovál</a:t>
            </a:r>
            <a:r>
              <a:rPr lang="hu-HU" sz="2400" dirty="0">
                <a:latin typeface="Calibri Light"/>
                <a:ea typeface="Calibri Light"/>
                <a:cs typeface="Calibri Ligh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Calibri Light"/>
                <a:ea typeface="Calibri Light"/>
                <a:cs typeface="Calibri Light"/>
              </a:rPr>
              <a:t>Túlnyomó többségüknél sem a termékek/szolgáltatások, sem a használt technológiák nem újak.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Calibri Light"/>
                <a:ea typeface="Calibri Light"/>
                <a:cs typeface="Calibri Light"/>
              </a:rPr>
              <a:t>10% alatti az országos és 4% alatti a világszintű innovációval rendelkező vállalkozások aránya. </a:t>
            </a:r>
          </a:p>
          <a:p>
            <a:endParaRPr lang="hu-HU" sz="2400" dirty="0">
              <a:highlight>
                <a:srgbClr val="FFFF00"/>
              </a:highlight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Calibri Light"/>
                <a:ea typeface="Calibri Light"/>
                <a:cs typeface="Calibri Light"/>
              </a:rPr>
              <a:t>A korai szakaszban levő vállalkozások innovatívabbak a </a:t>
            </a:r>
            <a:r>
              <a:rPr lang="hu-HU" sz="2400" dirty="0" err="1">
                <a:latin typeface="Calibri Light"/>
                <a:ea typeface="Calibri Light"/>
                <a:cs typeface="Calibri Light"/>
              </a:rPr>
              <a:t>bejáratottaknál</a:t>
            </a:r>
            <a:r>
              <a:rPr lang="hu-HU" sz="2400" dirty="0">
                <a:latin typeface="Calibri Light"/>
                <a:ea typeface="Calibri Light"/>
                <a:cs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95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675" y="365125"/>
            <a:ext cx="2809875" cy="5397500"/>
          </a:xfrm>
        </p:spPr>
        <p:txBody>
          <a:bodyPr>
            <a:normAutofit/>
          </a:bodyPr>
          <a:lstStyle/>
          <a:p>
            <a:r>
              <a:rPr lang="hu-HU" sz="3200"/>
              <a:t>A korai szakaszban lévő és a bejáratott vállalkozások aránya piaci hatókör alapján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3F0D757-F08B-20CB-3468-7136F1BD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286" y="1797993"/>
            <a:ext cx="8379714" cy="32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C5347E5-41F8-7E7B-37B1-0D0121DE8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33"/>
          <a:stretch/>
        </p:blipFill>
        <p:spPr>
          <a:xfrm>
            <a:off x="2172264" y="5326515"/>
            <a:ext cx="1060796" cy="66592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FDE3A0A-1611-4FC2-61DE-8107932B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Fenntarthatóság </a:t>
            </a:r>
            <a:r>
              <a:rPr lang="hu-HU"/>
              <a:t>&amp; felelősségvállalás</a:t>
            </a:r>
            <a:endParaRPr lang="en-GB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3CE0B69-4594-9AA2-20A3-1EA1AA6AF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1891"/>
            <a:ext cx="1060796" cy="110956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19E0B2-09AC-1857-7C29-77B9A5B59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500871"/>
              </p:ext>
            </p:extLst>
          </p:nvPr>
        </p:nvGraphicFramePr>
        <p:xfrm>
          <a:off x="5496910" y="1381704"/>
          <a:ext cx="6589985" cy="239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7422BA-FC43-4A4F-A6C5-2A5A5E5A2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026710"/>
              </p:ext>
            </p:extLst>
          </p:nvPr>
        </p:nvGraphicFramePr>
        <p:xfrm>
          <a:off x="5496911" y="4416587"/>
          <a:ext cx="6589986" cy="158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artalom helye 2">
            <a:extLst>
              <a:ext uri="{FF2B5EF4-FFF2-40B4-BE49-F238E27FC236}">
                <a16:creationId xmlns:a16="http://schemas.microsoft.com/office/drawing/2014/main" id="{D556C8EA-64EF-3698-EFCA-FD976CC30CAD}"/>
              </a:ext>
            </a:extLst>
          </p:cNvPr>
          <p:cNvSpPr txBox="1">
            <a:spLocks/>
          </p:cNvSpPr>
          <p:nvPr/>
        </p:nvSpPr>
        <p:spPr>
          <a:xfrm>
            <a:off x="838199" y="1623919"/>
            <a:ext cx="4975283" cy="4969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+mj-lt"/>
              </a:rPr>
              <a:t>A vállalkozók túlnyomó többsége döntései során nem csak üzleti / pénzügyi szempontokat mérlegel</a:t>
            </a:r>
          </a:p>
          <a:p>
            <a:r>
              <a:rPr lang="hu-HU">
                <a:latin typeface="+mj-lt"/>
              </a:rPr>
              <a:t>Jellemzően valós intézkedések is megvalósulnak</a:t>
            </a:r>
          </a:p>
          <a:p>
            <a:r>
              <a:rPr lang="hu-HU">
                <a:latin typeface="+mj-lt"/>
              </a:rPr>
              <a:t>A környezeti aspektus hangsúlyosabb</a:t>
            </a:r>
          </a:p>
          <a:p>
            <a:pPr marL="0" indent="0">
              <a:buNone/>
            </a:pPr>
            <a:r>
              <a:rPr lang="hu-HU">
                <a:latin typeface="+mj-lt"/>
              </a:rPr>
              <a:t>A magyar vállalkozók 23,5%-a ismeri az SDG-ket.</a:t>
            </a:r>
          </a:p>
          <a:p>
            <a:pPr marL="0" indent="0">
              <a:buNone/>
            </a:pPr>
            <a:endParaRPr lang="hu-H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754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363747" y="-212784"/>
            <a:ext cx="2093343" cy="7283570"/>
          </a:xfrm>
          <a:prstGeom prst="rect">
            <a:avLst/>
          </a:prstGeom>
          <a:solidFill>
            <a:srgbClr val="FFF355"/>
          </a:solidFill>
        </p:spPr>
        <p:txBody>
          <a:bodyPr/>
          <a:lstStyle/>
          <a:p>
            <a:endParaRPr lang="hu-HU" sz="1200"/>
          </a:p>
        </p:txBody>
      </p:sp>
      <p:sp>
        <p:nvSpPr>
          <p:cNvPr id="4" name="TextBox 4"/>
          <p:cNvSpPr txBox="1"/>
          <p:nvPr/>
        </p:nvSpPr>
        <p:spPr>
          <a:xfrm>
            <a:off x="3927585" y="2743022"/>
            <a:ext cx="8068471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4"/>
              </a:lnSpc>
            </a:pP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KIEMELT EREDMÉNYEK</a:t>
            </a:r>
            <a:endParaRPr lang="hu-HU" sz="3600" spc="284" dirty="0">
              <a:solidFill>
                <a:srgbClr val="191919"/>
              </a:solidFill>
              <a:latin typeface="Montserrat Classic Bold"/>
            </a:endParaRPr>
          </a:p>
          <a:p>
            <a:pPr>
              <a:lnSpc>
                <a:spcPts val="4064"/>
              </a:lnSpc>
            </a:pPr>
            <a:r>
              <a:rPr lang="hu-HU" sz="3600" spc="284" dirty="0">
                <a:solidFill>
                  <a:srgbClr val="191919"/>
                </a:solidFill>
                <a:latin typeface="Montserrat Classic Bold"/>
              </a:rPr>
              <a:t>Vállalkozói ökoszisztéma</a:t>
            </a:r>
          </a:p>
          <a:p>
            <a:pPr>
              <a:lnSpc>
                <a:spcPts val="4064"/>
              </a:lnSpc>
            </a:pP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202</a:t>
            </a:r>
            <a:r>
              <a:rPr lang="hu-HU" sz="3600" spc="284" dirty="0">
                <a:solidFill>
                  <a:srgbClr val="191919"/>
                </a:solidFill>
                <a:latin typeface="Montserrat Classic Bold"/>
              </a:rPr>
              <a:t>2</a:t>
            </a: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-202</a:t>
            </a:r>
            <a:r>
              <a:rPr lang="hu-HU" sz="3600" spc="284" dirty="0">
                <a:solidFill>
                  <a:srgbClr val="191919"/>
                </a:solidFill>
                <a:latin typeface="Montserrat Classic Bold"/>
              </a:rPr>
              <a:t>3</a:t>
            </a: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 </a:t>
            </a:r>
          </a:p>
          <a:p>
            <a:pPr>
              <a:lnSpc>
                <a:spcPts val="4064"/>
              </a:lnSpc>
            </a:pPr>
            <a:endParaRPr lang="en-US" sz="4064" spc="284" dirty="0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26502" y="5173700"/>
            <a:ext cx="5879698" cy="30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9"/>
              </a:lnSpc>
            </a:pPr>
            <a:endParaRPr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256" b="1256"/>
          <a:stretch>
            <a:fillRect/>
          </a:stretch>
        </p:blipFill>
        <p:spPr>
          <a:xfrm>
            <a:off x="2103311" y="2345269"/>
            <a:ext cx="1824275" cy="1778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746" y="5578869"/>
            <a:ext cx="1007851" cy="10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9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A1A3E5F-489C-4BBB-BD82-AA973830D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902" y="2128227"/>
            <a:ext cx="4631817" cy="2174008"/>
          </a:xfrm>
        </p:spPr>
        <p:txBody>
          <a:bodyPr>
            <a:normAutofit/>
          </a:bodyPr>
          <a:lstStyle/>
          <a:p>
            <a:r>
              <a:rPr lang="hu-HU" sz="3600"/>
              <a:t>National </a:t>
            </a:r>
            <a:r>
              <a:rPr lang="hu-HU" sz="3600" err="1"/>
              <a:t>Entrepreneurship</a:t>
            </a:r>
            <a:r>
              <a:rPr lang="hu-HU" sz="3600"/>
              <a:t> Context Index (NECI)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D0BE661-6D80-0E5F-ECDD-4C0620160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238" y="103173"/>
            <a:ext cx="4103641" cy="66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7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2CC4CF3-E1EA-CC73-CB51-02D342D9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14" y="614745"/>
            <a:ext cx="6949623" cy="562850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91916" y="1595216"/>
            <a:ext cx="5100085" cy="3667567"/>
          </a:xfrm>
        </p:spPr>
        <p:txBody>
          <a:bodyPr>
            <a:normAutofit/>
          </a:bodyPr>
          <a:lstStyle/>
          <a:p>
            <a:r>
              <a:rPr lang="hu-HU" sz="3600"/>
              <a:t>A vállalkozói ökoszisztéma elemeinek értékelése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01A61AD-1412-42B1-86AC-E65A8BE96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5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9F13541-8201-1F1A-358D-A6EB0F9C9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1" y="121134"/>
            <a:ext cx="6563207" cy="652140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62058" y="1418254"/>
            <a:ext cx="5047860" cy="3536302"/>
          </a:xfrm>
        </p:spPr>
        <p:txBody>
          <a:bodyPr>
            <a:noAutofit/>
          </a:bodyPr>
          <a:lstStyle/>
          <a:p>
            <a:r>
              <a:rPr lang="hu-HU" sz="2800"/>
              <a:t>A vállalkozásindításhoz elegendő tudással, készséggel, tapasztalattal rendelkezők arány a 18-64 év közötti lakosságon belül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01A61AD-1412-42B1-86AC-E65A8BE96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363747" y="-212784"/>
            <a:ext cx="2093343" cy="7283570"/>
          </a:xfrm>
          <a:prstGeom prst="rect">
            <a:avLst/>
          </a:prstGeom>
          <a:solidFill>
            <a:srgbClr val="FFF355"/>
          </a:solidFill>
        </p:spPr>
        <p:txBody>
          <a:bodyPr/>
          <a:lstStyle/>
          <a:p>
            <a:endParaRPr lang="hu-HU" sz="1200"/>
          </a:p>
        </p:txBody>
      </p:sp>
      <p:sp>
        <p:nvSpPr>
          <p:cNvPr id="4" name="TextBox 4"/>
          <p:cNvSpPr txBox="1"/>
          <p:nvPr/>
        </p:nvSpPr>
        <p:spPr>
          <a:xfrm>
            <a:off x="2508952" y="758952"/>
            <a:ext cx="8075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7"/>
              </a:lnSpc>
            </a:pPr>
            <a:r>
              <a:rPr lang="hu-HU" sz="3667" dirty="0">
                <a:solidFill>
                  <a:srgbClr val="191919"/>
                </a:solidFill>
                <a:latin typeface="Montserrat Classic"/>
              </a:rPr>
              <a:t>Global </a:t>
            </a:r>
            <a:r>
              <a:rPr lang="hu-HU" sz="3667" dirty="0" err="1">
                <a:solidFill>
                  <a:srgbClr val="191919"/>
                </a:solidFill>
                <a:latin typeface="Montserrat Classic"/>
              </a:rPr>
              <a:t>Entrepreneurship</a:t>
            </a:r>
            <a:r>
              <a:rPr lang="hu-HU" sz="3667" dirty="0">
                <a:solidFill>
                  <a:srgbClr val="191919"/>
                </a:solidFill>
                <a:latin typeface="Montserrat Classic"/>
              </a:rPr>
              <a:t> Monitor</a:t>
            </a:r>
            <a:endParaRPr lang="en-US" sz="3667" dirty="0">
              <a:solidFill>
                <a:srgbClr val="191919"/>
              </a:solidFill>
              <a:latin typeface="Montserrat Classi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746" y="5578869"/>
            <a:ext cx="1007851" cy="1002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3F5FA-FB5F-3BCB-3836-3AE00D280122}"/>
              </a:ext>
            </a:extLst>
          </p:cNvPr>
          <p:cNvSpPr txBox="1"/>
          <p:nvPr/>
        </p:nvSpPr>
        <p:spPr>
          <a:xfrm>
            <a:off x="2844800" y="2144323"/>
            <a:ext cx="7740121" cy="459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A Global Entrepreneurship Monitor (GEM)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kutatás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világ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legnagyobb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vállalkozás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kutatása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. </a:t>
            </a:r>
          </a:p>
          <a:p>
            <a:pPr algn="just">
              <a:lnSpc>
                <a:spcPts val="1960"/>
              </a:lnSpc>
            </a:pPr>
            <a:endParaRPr lang="en-US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A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programnak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jelenleg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több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mint 70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országban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van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nemzeti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teamje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– 2020-tól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ismét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Magyarországon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is, a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Budapesti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Gazdasági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600" spc="28" dirty="0" err="1">
                <a:solidFill>
                  <a:srgbClr val="191919"/>
                </a:solidFill>
                <a:latin typeface="Open Sans"/>
              </a:rPr>
              <a:t>Egyetemen</a:t>
            </a:r>
            <a:r>
              <a:rPr lang="en-US" sz="1600" spc="28" dirty="0">
                <a:solidFill>
                  <a:srgbClr val="191919"/>
                </a:solidFill>
                <a:latin typeface="Open Sans"/>
              </a:rPr>
              <a:t>. </a:t>
            </a: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r>
              <a:rPr lang="hu-HU" sz="1600" spc="28" dirty="0">
                <a:solidFill>
                  <a:srgbClr val="191919"/>
                </a:solidFill>
                <a:latin typeface="Open Sans"/>
              </a:rPr>
              <a:t>További információk a GEM-</a:t>
            </a:r>
            <a:r>
              <a:rPr lang="hu-HU" sz="1600" spc="28" dirty="0" err="1">
                <a:solidFill>
                  <a:srgbClr val="191919"/>
                </a:solidFill>
                <a:latin typeface="Open Sans"/>
              </a:rPr>
              <a:t>ről</a:t>
            </a:r>
            <a:r>
              <a:rPr lang="hu-HU" sz="1600" spc="28" dirty="0">
                <a:solidFill>
                  <a:srgbClr val="191919"/>
                </a:solidFill>
                <a:latin typeface="Open Sans"/>
              </a:rPr>
              <a:t>: </a:t>
            </a:r>
            <a:r>
              <a:rPr lang="en-US" sz="1600" spc="28" dirty="0">
                <a:solidFill>
                  <a:srgbClr val="191919"/>
                </a:solidFill>
                <a:latin typeface="Open Sans"/>
                <a:hlinkClick r:id="rId3"/>
              </a:rPr>
              <a:t>https://www.gemconsortium.org/</a:t>
            </a: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r>
              <a:rPr lang="hu-HU" sz="1600" spc="28" dirty="0">
                <a:solidFill>
                  <a:srgbClr val="191919"/>
                </a:solidFill>
                <a:latin typeface="Open Sans"/>
              </a:rPr>
              <a:t>A 2022-2023-as adatokat bemutató nemzeti jelentés magyar és angol nyelven is elérhető:</a:t>
            </a:r>
          </a:p>
          <a:p>
            <a:pPr algn="just">
              <a:lnSpc>
                <a:spcPts val="1960"/>
              </a:lnSpc>
            </a:pP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r>
              <a:rPr lang="en-US" sz="1600" spc="28" dirty="0">
                <a:solidFill>
                  <a:srgbClr val="191919"/>
                </a:solidFill>
                <a:latin typeface="Open Sans"/>
                <a:hlinkClick r:id="rId4"/>
              </a:rPr>
              <a:t>https://budapestlab.hu/index.php/global-entrepreneurship-monitor-nemzeti-jelentes-magyarorszag/</a:t>
            </a: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r>
              <a:rPr lang="hu-HU" sz="1600" spc="28" dirty="0">
                <a:solidFill>
                  <a:srgbClr val="191919"/>
                </a:solidFill>
                <a:latin typeface="Open Sans"/>
                <a:hlinkClick r:id="rId5"/>
              </a:rPr>
              <a:t>https://budapestlab.hu/index.php/global-entrepreneurship-monitor-national-report-hungary/</a:t>
            </a:r>
            <a:endParaRPr lang="hu-HU" sz="16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endParaRPr lang="hu-HU" sz="1400" spc="28" dirty="0">
              <a:solidFill>
                <a:srgbClr val="191919"/>
              </a:solidFill>
              <a:latin typeface="Open Sans"/>
            </a:endParaRPr>
          </a:p>
          <a:p>
            <a:pPr algn="just">
              <a:lnSpc>
                <a:spcPts val="1960"/>
              </a:lnSpc>
            </a:pPr>
            <a:endParaRPr lang="en-US" sz="1400" spc="28" dirty="0">
              <a:solidFill>
                <a:srgbClr val="19191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750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FE329F-81B2-2162-0A44-041C7ACC8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198" y="2064666"/>
            <a:ext cx="5688563" cy="740373"/>
          </a:xfrm>
        </p:spPr>
        <p:txBody>
          <a:bodyPr>
            <a:normAutofit/>
          </a:bodyPr>
          <a:lstStyle/>
          <a:p>
            <a:r>
              <a:rPr lang="hu-HU" sz="2000" dirty="0"/>
              <a:t>A vállalkozásoktatás helyszíne a vállalkozásoktatásban részesültek körében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1E34C35-E8C0-767E-BC5E-24E5D542E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2" r="7901"/>
          <a:stretch/>
        </p:blipFill>
        <p:spPr>
          <a:xfrm>
            <a:off x="253055" y="2805039"/>
            <a:ext cx="5594349" cy="3799276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43D36EB9-5003-5E0B-56C1-D9E443106F37}"/>
              </a:ext>
            </a:extLst>
          </p:cNvPr>
          <p:cNvSpPr txBox="1">
            <a:spLocks/>
          </p:cNvSpPr>
          <p:nvPr/>
        </p:nvSpPr>
        <p:spPr>
          <a:xfrm>
            <a:off x="6116761" y="2094229"/>
            <a:ext cx="5688563" cy="740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/>
              <a:t>A vállalkozásoktatásban részesültek aránya vállalkozók és nem vállalkozók szerinti bontásban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D0EF8C7-8887-36CF-180B-EE1E66977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095" y="3604539"/>
            <a:ext cx="6038850" cy="220027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56A4CC6-79C7-4ADD-D0CA-8564BF981CD8}"/>
              </a:ext>
            </a:extLst>
          </p:cNvPr>
          <p:cNvSpPr txBox="1"/>
          <p:nvPr/>
        </p:nvSpPr>
        <p:spPr>
          <a:xfrm>
            <a:off x="747412" y="803389"/>
            <a:ext cx="1119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18-64 év közötti magyarországi felnőtt lakosság </a:t>
            </a:r>
            <a:r>
              <a:rPr lang="hu-HU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18,1 százaléka </a:t>
            </a:r>
            <a:r>
              <a:rPr lang="hu-H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részesült élete során vállalkozásoktatásban.</a:t>
            </a:r>
            <a:endParaRPr lang="hu-HU" sz="2800" dirty="0">
              <a:latin typeface="+mj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3F0BB7B-9CD6-4778-8763-5DD9AA27C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3747" y="-212784"/>
            <a:ext cx="2093343" cy="7283570"/>
          </a:xfrm>
          <a:prstGeom prst="rect">
            <a:avLst/>
          </a:prstGeom>
          <a:solidFill>
            <a:srgbClr val="FFF355"/>
          </a:solidFill>
        </p:spPr>
        <p:txBody>
          <a:bodyPr/>
          <a:lstStyle/>
          <a:p>
            <a:endParaRPr lang="hu-HU" sz="12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746" y="5578869"/>
            <a:ext cx="1007851" cy="100223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62782" y="758952"/>
            <a:ext cx="8075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7"/>
              </a:lnSpc>
            </a:pPr>
            <a:r>
              <a:rPr lang="en-US" sz="3667">
                <a:solidFill>
                  <a:srgbClr val="191919"/>
                </a:solidFill>
                <a:latin typeface="Montserrat Classic"/>
              </a:rPr>
              <a:t>Az adatfelvétel technikai részletei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2C8A4A0-69AE-F425-1F6A-601F51AA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515" y="1469572"/>
            <a:ext cx="5486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D5E100F1-0E03-4274-90F7-5EAD0593B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88" y="4644487"/>
            <a:ext cx="8977312" cy="207063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TKP2021-NKTA-44 számú projekt az Innovációs és Technológiai Minisztérium Nemzeti Kutatási Fejlesztési és Innovációs Alapból nyújtott támogatásával, a Tématerületi Kiválósági Program 2021 (TKP2021-NKTA) pályázati program finanszírozásában valósult meg.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budapestlab.hu</a:t>
            </a:r>
            <a:b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uni-bge.hu</a:t>
            </a:r>
          </a:p>
          <a:p>
            <a:endParaRPr lang="hu-HU" dirty="0"/>
          </a:p>
        </p:txBody>
      </p:sp>
      <p:pic>
        <p:nvPicPr>
          <p:cNvPr id="4" name="Picture 4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A135FF5B-34BB-49F1-BEF8-69A5D1DB4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10" y="6105526"/>
            <a:ext cx="2033991" cy="4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5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363747" y="-212784"/>
            <a:ext cx="2093343" cy="7283570"/>
          </a:xfrm>
          <a:prstGeom prst="rect">
            <a:avLst/>
          </a:prstGeom>
          <a:solidFill>
            <a:srgbClr val="FFF355"/>
          </a:solidFill>
        </p:spPr>
        <p:txBody>
          <a:bodyPr/>
          <a:lstStyle/>
          <a:p>
            <a:endParaRPr lang="hu-HU" sz="1200"/>
          </a:p>
        </p:txBody>
      </p:sp>
      <p:sp>
        <p:nvSpPr>
          <p:cNvPr id="4" name="TextBox 4"/>
          <p:cNvSpPr txBox="1"/>
          <p:nvPr/>
        </p:nvSpPr>
        <p:spPr>
          <a:xfrm>
            <a:off x="2508952" y="758952"/>
            <a:ext cx="8075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7"/>
              </a:lnSpc>
            </a:pPr>
            <a:r>
              <a:rPr lang="en-US" sz="3667">
                <a:solidFill>
                  <a:srgbClr val="191919"/>
                </a:solidFill>
                <a:latin typeface="Montserrat Classic"/>
              </a:rPr>
              <a:t>Miről szolgáltat adatot a GEM?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08952" y="2284619"/>
            <a:ext cx="8461517" cy="306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75" lvl="1" indent="-151138" algn="just">
              <a:lnSpc>
                <a:spcPts val="1960"/>
              </a:lnSpc>
              <a:buFont typeface="Arial"/>
              <a:buChar char="•"/>
            </a:pP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Reprezentatív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kérdőíves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adatfelvétel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szakértői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interjúk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alapján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a GEM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elsősorban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vállalkozói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aktivitást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, a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vállalkozók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működését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attitűdjeit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kutatja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28" dirty="0" err="1">
                <a:solidFill>
                  <a:srgbClr val="191919"/>
                </a:solidFill>
                <a:latin typeface="Open Sans"/>
              </a:rPr>
              <a:t>elemzi</a:t>
            </a:r>
            <a:r>
              <a:rPr lang="en-US" sz="1400" spc="28" dirty="0">
                <a:solidFill>
                  <a:srgbClr val="191919"/>
                </a:solidFill>
                <a:latin typeface="Open Sans"/>
              </a:rPr>
              <a:t>.</a:t>
            </a:r>
          </a:p>
          <a:p>
            <a:pPr marL="302275" lvl="1" indent="-151138" algn="just">
              <a:lnSpc>
                <a:spcPts val="1960"/>
              </a:lnSpc>
              <a:buFont typeface="Arial"/>
              <a:buChar char="•"/>
            </a:pP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Vizsgálja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születőben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lévő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működő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cégek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helyzetét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működését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valamint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azok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alapítóinak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magatartását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.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Információt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adhat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tevékenységi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kör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piaci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helyzet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export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tevékenység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foglalkoztatottak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száma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motiváció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területéről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vállalkozást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tervezők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attitűdjeiről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.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Ennek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alapján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segíthet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vállalkozói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profilok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kialakításában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akár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nem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életkor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,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vagy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földrajzi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elhelyezkedés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szerinti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bontásban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.</a:t>
            </a:r>
          </a:p>
          <a:p>
            <a:pPr marL="302275" lvl="1" indent="-151138" algn="just">
              <a:lnSpc>
                <a:spcPts val="1960"/>
              </a:lnSpc>
              <a:buFont typeface="Arial"/>
              <a:buChar char="•"/>
            </a:pP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Ismereteket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szolgáltat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az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informális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befektetők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(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felnőtt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lakosság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)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működéséről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.</a:t>
            </a:r>
          </a:p>
          <a:p>
            <a:pPr marL="302275" lvl="1" indent="-151138" algn="just">
              <a:lnSpc>
                <a:spcPts val="1960"/>
              </a:lnSpc>
              <a:buFont typeface="Arial"/>
              <a:buChar char="•"/>
            </a:pP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standardizált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adatfelvételnek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minden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évben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azonos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formában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feltett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kérdéseknek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köszönhetően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hazai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adatok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elemzése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mellett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lehetővé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válik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az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országok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összehasonlítása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és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a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változók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időbeli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alakulásának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nyomon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 </a:t>
            </a:r>
            <a:r>
              <a:rPr lang="en-US" sz="1400" spc="16" dirty="0" err="1">
                <a:solidFill>
                  <a:srgbClr val="191919"/>
                </a:solidFill>
                <a:latin typeface="Open Sans"/>
              </a:rPr>
              <a:t>követése</a:t>
            </a:r>
            <a:r>
              <a:rPr lang="en-US" sz="1400" spc="16" dirty="0">
                <a:solidFill>
                  <a:srgbClr val="191919"/>
                </a:solidFill>
                <a:latin typeface="Open Sans"/>
              </a:rPr>
              <a:t>.</a:t>
            </a:r>
          </a:p>
          <a:p>
            <a:pPr algn="just">
              <a:lnSpc>
                <a:spcPts val="1960"/>
              </a:lnSpc>
            </a:pPr>
            <a:endParaRPr lang="en-US" sz="1400" spc="16" dirty="0">
              <a:solidFill>
                <a:srgbClr val="191919"/>
              </a:solidFill>
              <a:latin typeface="Open San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746" y="5578869"/>
            <a:ext cx="1007851" cy="1002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363747" y="-212784"/>
            <a:ext cx="2093343" cy="7283570"/>
          </a:xfrm>
          <a:prstGeom prst="rect">
            <a:avLst/>
          </a:prstGeom>
          <a:solidFill>
            <a:srgbClr val="FFF355"/>
          </a:solidFill>
        </p:spPr>
        <p:txBody>
          <a:bodyPr/>
          <a:lstStyle/>
          <a:p>
            <a:endParaRPr lang="hu-HU" sz="1200"/>
          </a:p>
        </p:txBody>
      </p:sp>
      <p:sp>
        <p:nvSpPr>
          <p:cNvPr id="4" name="TextBox 4"/>
          <p:cNvSpPr txBox="1"/>
          <p:nvPr/>
        </p:nvSpPr>
        <p:spPr>
          <a:xfrm>
            <a:off x="3927585" y="2743022"/>
            <a:ext cx="8068471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4"/>
              </a:lnSpc>
            </a:pP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KIEMELT EREDMÉNYEK</a:t>
            </a:r>
            <a:endParaRPr lang="hu-HU" sz="3600" spc="284" dirty="0">
              <a:solidFill>
                <a:srgbClr val="191919"/>
              </a:solidFill>
              <a:latin typeface="Montserrat Classic Bold"/>
            </a:endParaRPr>
          </a:p>
          <a:p>
            <a:pPr>
              <a:lnSpc>
                <a:spcPts val="4064"/>
              </a:lnSpc>
            </a:pPr>
            <a:r>
              <a:rPr lang="hu-HU" sz="3600" spc="284" dirty="0">
                <a:solidFill>
                  <a:srgbClr val="191919"/>
                </a:solidFill>
                <a:latin typeface="Montserrat Classic Bold"/>
              </a:rPr>
              <a:t>Vállalkozói légkör és vállalkozók</a:t>
            </a:r>
          </a:p>
          <a:p>
            <a:pPr>
              <a:lnSpc>
                <a:spcPts val="4064"/>
              </a:lnSpc>
            </a:pP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202</a:t>
            </a:r>
            <a:r>
              <a:rPr lang="hu-HU" sz="3600" spc="284" dirty="0">
                <a:solidFill>
                  <a:srgbClr val="191919"/>
                </a:solidFill>
                <a:latin typeface="Montserrat Classic Bold"/>
              </a:rPr>
              <a:t>2</a:t>
            </a: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-202</a:t>
            </a:r>
            <a:r>
              <a:rPr lang="hu-HU" sz="3600" spc="284" dirty="0">
                <a:solidFill>
                  <a:srgbClr val="191919"/>
                </a:solidFill>
                <a:latin typeface="Montserrat Classic Bold"/>
              </a:rPr>
              <a:t>3</a:t>
            </a:r>
            <a:r>
              <a:rPr lang="en-US" sz="3600" spc="284" dirty="0">
                <a:solidFill>
                  <a:srgbClr val="191919"/>
                </a:solidFill>
                <a:latin typeface="Montserrat Classic Bold"/>
              </a:rPr>
              <a:t> </a:t>
            </a:r>
          </a:p>
          <a:p>
            <a:pPr>
              <a:lnSpc>
                <a:spcPts val="4064"/>
              </a:lnSpc>
            </a:pPr>
            <a:endParaRPr lang="en-US" sz="4064" spc="284" dirty="0">
              <a:solidFill>
                <a:srgbClr val="191919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26502" y="5173700"/>
            <a:ext cx="5879698" cy="300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9"/>
              </a:lnSpc>
            </a:pPr>
            <a:endParaRPr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256" b="1256"/>
          <a:stretch>
            <a:fillRect/>
          </a:stretch>
        </p:blipFill>
        <p:spPr>
          <a:xfrm>
            <a:off x="2103311" y="2345269"/>
            <a:ext cx="1824275" cy="1778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746" y="5578869"/>
            <a:ext cx="1007851" cy="10022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1804" y="251981"/>
            <a:ext cx="10515600" cy="1085851"/>
          </a:xfrm>
        </p:spPr>
        <p:txBody>
          <a:bodyPr>
            <a:normAutofit/>
          </a:bodyPr>
          <a:lstStyle/>
          <a:p>
            <a:r>
              <a:rPr lang="hu-HU"/>
              <a:t>Vállalkozói légkör Magyarországon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5718180-825A-68D7-AF62-BC1FFFE4E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169" y="1182724"/>
            <a:ext cx="7399661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0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B14FC2-5F19-9F6F-3540-2E64799E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Lehetőségészlelés  nemzetközi kitekintésben</a:t>
            </a:r>
            <a:endParaRPr lang="en-GB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ECB1DED-19F1-CA3C-0E4F-C6881829C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5264B2B-123E-43D7-AB92-5B883C2D9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36450"/>
              </p:ext>
            </p:extLst>
          </p:nvPr>
        </p:nvGraphicFramePr>
        <p:xfrm>
          <a:off x="1187800" y="1447306"/>
          <a:ext cx="10515599" cy="519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257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7E49F9-B2FC-B7ED-F5D6-EB529EE5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vállalkozói lét megítélése</a:t>
            </a:r>
            <a:endParaRPr lang="en-GB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EF0FD4F-A972-FCD1-D929-92B792FBA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67B7BE2-979E-B7BF-A4DB-3A9F15EB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602" y="1917253"/>
            <a:ext cx="8714468" cy="39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9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902" y="1403350"/>
            <a:ext cx="2536147" cy="3197225"/>
          </a:xfrm>
        </p:spPr>
        <p:txBody>
          <a:bodyPr>
            <a:normAutofit/>
          </a:bodyPr>
          <a:lstStyle/>
          <a:p>
            <a:r>
              <a:rPr lang="hu-HU"/>
              <a:t>Vállalkozói aktivitás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B6C81877-E40C-39F7-B3C3-48389448F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687" y="168980"/>
            <a:ext cx="6405313" cy="5868786"/>
          </a:xfrm>
          <a:prstGeom prst="rect">
            <a:avLst/>
          </a:prstGeom>
        </p:spPr>
      </p:pic>
      <p:graphicFrame>
        <p:nvGraphicFramePr>
          <p:cNvPr id="28" name="Táblázat 27">
            <a:extLst>
              <a:ext uri="{FF2B5EF4-FFF2-40B4-BE49-F238E27FC236}">
                <a16:creationId xmlns:a16="http://schemas.microsoft.com/office/drawing/2014/main" id="{B45468AB-E3BC-C802-705F-71AC41C3C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41674"/>
              </p:ext>
            </p:extLst>
          </p:nvPr>
        </p:nvGraphicFramePr>
        <p:xfrm>
          <a:off x="1294786" y="4224588"/>
          <a:ext cx="6264165" cy="2201150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3583879">
                  <a:extLst>
                    <a:ext uri="{9D8B030D-6E8A-4147-A177-3AD203B41FA5}">
                      <a16:colId xmlns:a16="http://schemas.microsoft.com/office/drawing/2014/main" val="3372654138"/>
                    </a:ext>
                  </a:extLst>
                </a:gridCol>
                <a:gridCol w="1250795">
                  <a:extLst>
                    <a:ext uri="{9D8B030D-6E8A-4147-A177-3AD203B41FA5}">
                      <a16:colId xmlns:a16="http://schemas.microsoft.com/office/drawing/2014/main" val="3930672893"/>
                    </a:ext>
                  </a:extLst>
                </a:gridCol>
                <a:gridCol w="1429491">
                  <a:extLst>
                    <a:ext uri="{9D8B030D-6E8A-4147-A177-3AD203B41FA5}">
                      <a16:colId xmlns:a16="http://schemas.microsoft.com/office/drawing/2014/main" val="159161947"/>
                    </a:ext>
                  </a:extLst>
                </a:gridCol>
              </a:tblGrid>
              <a:tr h="245639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2021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2022</a:t>
                      </a:r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68960"/>
                  </a:ext>
                </a:extLst>
              </a:tr>
              <a:tr h="491278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>
                          <a:effectLst/>
                        </a:rPr>
                        <a:t>Vállalkozásindítási szándékkal rendelkező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10.4%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10.7%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2842257"/>
                  </a:ext>
                </a:extLst>
              </a:tr>
              <a:tr h="26610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>
                          <a:effectLst/>
                        </a:rPr>
                        <a:t>Születő vállalkozás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5.3%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5.7%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291738"/>
                  </a:ext>
                </a:extLst>
              </a:tr>
              <a:tr h="24563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>
                          <a:effectLst/>
                        </a:rPr>
                        <a:t>Új vállalkozás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4.5%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4.2%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8690505"/>
                  </a:ext>
                </a:extLst>
              </a:tr>
              <a:tr h="366953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>
                          <a:effectLst/>
                          <a:highlight>
                            <a:srgbClr val="FFFF00"/>
                          </a:highlight>
                        </a:rPr>
                        <a:t>Korai szakaszban lévő vállalkozás (TEA)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  <a:highlight>
                            <a:srgbClr val="FFFF00"/>
                          </a:highlight>
                        </a:rPr>
                        <a:t>9.7%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  <a:highlight>
                            <a:srgbClr val="FFFF00"/>
                          </a:highlight>
                        </a:rPr>
                        <a:t>9.9%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06825"/>
                  </a:ext>
                </a:extLst>
              </a:tr>
              <a:tr h="24563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>
                          <a:effectLst/>
                          <a:highlight>
                            <a:srgbClr val="FFFF00"/>
                          </a:highlight>
                        </a:rPr>
                        <a:t>Bejáratott vállalkozás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  <a:highlight>
                            <a:srgbClr val="FFFF00"/>
                          </a:highlight>
                        </a:rPr>
                        <a:t>8.4%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  <a:highlight>
                            <a:srgbClr val="FFFF00"/>
                          </a:highlight>
                        </a:rPr>
                        <a:t>6.9%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4210030"/>
                  </a:ext>
                </a:extLst>
              </a:tr>
              <a:tr h="245639"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>
                          <a:effectLst/>
                        </a:rPr>
                        <a:t>Vállalkozói tevékenységet megszakító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>
                          <a:effectLst/>
                        </a:rPr>
                        <a:t>2.1%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800" u="none" strike="noStrike" dirty="0">
                          <a:effectLst/>
                        </a:rPr>
                        <a:t>1.9%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49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8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902" y="1830387"/>
            <a:ext cx="5955623" cy="3197225"/>
          </a:xfrm>
        </p:spPr>
        <p:txBody>
          <a:bodyPr>
            <a:noAutofit/>
          </a:bodyPr>
          <a:lstStyle/>
          <a:p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Magyarország a nemzetközi középmezőnyben. </a:t>
            </a:r>
            <a:b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korai szakaszban lévő vállalkozói aktivitás </a:t>
            </a:r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(9,9%) </a:t>
            </a:r>
            <a:r>
              <a:rPr lang="hu-HU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alacsonyabb</a:t>
            </a:r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GEM-ben részt vevő országok átlagánál (12,9%) </a:t>
            </a:r>
            <a:b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bejáratott vállalkozással rendelkezők aránya </a:t>
            </a:r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(6,9%) viszont közel </a:t>
            </a:r>
            <a:r>
              <a:rPr lang="hu-HU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azonos</a:t>
            </a:r>
            <a:r>
              <a:rPr lang="hu-HU" sz="2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nemzetközi átlaggal (7,0%)</a:t>
            </a:r>
            <a:endParaRPr lang="hu-HU" sz="320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786"/>
            <a:ext cx="1061804" cy="1113905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40605C9F-941B-476F-8D5E-FACF2821C245}"/>
              </a:ext>
            </a:extLst>
          </p:cNvPr>
          <p:cNvSpPr txBox="1">
            <a:spLocks/>
          </p:cNvSpPr>
          <p:nvPr/>
        </p:nvSpPr>
        <p:spPr>
          <a:xfrm>
            <a:off x="530902" y="370782"/>
            <a:ext cx="8896350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Vállalkozói aktivitás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675322F-AAC7-3455-7DAC-56668ACF7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608" y="-7256"/>
            <a:ext cx="4971392" cy="68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7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. egyéni s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B7484"/>
    </a:accent1>
    <a:accent2>
      <a:srgbClr val="68093A"/>
    </a:accent2>
    <a:accent3>
      <a:srgbClr val="73A9B1"/>
    </a:accent3>
    <a:accent4>
      <a:srgbClr val="B7C7CE"/>
    </a:accent4>
    <a:accent5>
      <a:srgbClr val="F5DD24"/>
    </a:accent5>
    <a:accent6>
      <a:srgbClr val="EA5B44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1. egyéni s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B7484"/>
    </a:accent1>
    <a:accent2>
      <a:srgbClr val="68093A"/>
    </a:accent2>
    <a:accent3>
      <a:srgbClr val="73A9B1"/>
    </a:accent3>
    <a:accent4>
      <a:srgbClr val="B7C7CE"/>
    </a:accent4>
    <a:accent5>
      <a:srgbClr val="F5DD24"/>
    </a:accent5>
    <a:accent6>
      <a:srgbClr val="EA5B44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1. egyéni s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AB7484"/>
    </a:accent1>
    <a:accent2>
      <a:srgbClr val="68093A"/>
    </a:accent2>
    <a:accent3>
      <a:srgbClr val="73A9B1"/>
    </a:accent3>
    <a:accent4>
      <a:srgbClr val="B7C7CE"/>
    </a:accent4>
    <a:accent5>
      <a:srgbClr val="F5DD24"/>
    </a:accent5>
    <a:accent6>
      <a:srgbClr val="EA5B44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579a02-f3c5-425b-8be5-44a0f71a6d25">
      <Terms xmlns="http://schemas.microsoft.com/office/infopath/2007/PartnerControls"/>
    </lcf76f155ced4ddcb4097134ff3c332f>
    <TaxCatchAll xmlns="4d675385-0a7e-46c7-b4a0-a61a80578c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CAE8E7E8C907640ACAA01C52575A154" ma:contentTypeVersion="18" ma:contentTypeDescription="Új dokumentum létrehozása." ma:contentTypeScope="" ma:versionID="cf05353d77ee87367de8e5176ded6083">
  <xsd:schema xmlns:xsd="http://www.w3.org/2001/XMLSchema" xmlns:xs="http://www.w3.org/2001/XMLSchema" xmlns:p="http://schemas.microsoft.com/office/2006/metadata/properties" xmlns:ns2="a1579a02-f3c5-425b-8be5-44a0f71a6d25" xmlns:ns3="4d675385-0a7e-46c7-b4a0-a61a80578c2b" targetNamespace="http://schemas.microsoft.com/office/2006/metadata/properties" ma:root="true" ma:fieldsID="e8f3977733265f73a5ed947589e66f95" ns2:_="" ns3:_="">
    <xsd:import namespace="a1579a02-f3c5-425b-8be5-44a0f71a6d25"/>
    <xsd:import namespace="4d675385-0a7e-46c7-b4a0-a61a80578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79a02-f3c5-425b-8be5-44a0f71a6d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ec8551cb-31a8-4c63-a261-82c7526a1c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75385-0a7e-46c7-b4a0-a61a80578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d40059-54a9-451e-8718-d34dd5942d7d}" ma:internalName="TaxCatchAll" ma:showField="CatchAllData" ma:web="4d675385-0a7e-46c7-b4a0-a61a80578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A780CD-C1C6-4A6A-865C-C08C66869F17}">
  <ds:schemaRefs>
    <ds:schemaRef ds:uri="4d675385-0a7e-46c7-b4a0-a61a80578c2b"/>
    <ds:schemaRef ds:uri="a1579a02-f3c5-425b-8be5-44a0f71a6d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30F15E-DAF4-441D-828A-67B35BFF2C47}"/>
</file>

<file path=customXml/itemProps3.xml><?xml version="1.0" encoding="utf-8"?>
<ds:datastoreItem xmlns:ds="http://schemas.openxmlformats.org/officeDocument/2006/customXml" ds:itemID="{75039CA0-783E-48F3-AB63-6A8184FA63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3037</Words>
  <Application>Microsoft Office PowerPoint</Application>
  <PresentationFormat>Szélesvásznú</PresentationFormat>
  <Paragraphs>116</Paragraphs>
  <Slides>22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Montserrat Classic</vt:lpstr>
      <vt:lpstr>Montserrat Classic Bold</vt:lpstr>
      <vt:lpstr>Open Sans</vt:lpstr>
      <vt:lpstr>Segoe UI</vt:lpstr>
      <vt:lpstr>Segoe UI Semibold</vt:lpstr>
      <vt:lpstr>Segoe UI Semilight</vt:lpstr>
      <vt:lpstr>Office-téma</vt:lpstr>
      <vt:lpstr>PowerPoint-bemutató</vt:lpstr>
      <vt:lpstr>PowerPoint-bemutató</vt:lpstr>
      <vt:lpstr>PowerPoint-bemutató</vt:lpstr>
      <vt:lpstr>PowerPoint-bemutató</vt:lpstr>
      <vt:lpstr>Vállalkozói légkör Magyarországon</vt:lpstr>
      <vt:lpstr>Lehetőségészlelés  nemzetközi kitekintésben</vt:lpstr>
      <vt:lpstr>A vállalkozói lét megítélése</vt:lpstr>
      <vt:lpstr>Vállalkozói aktivitás</vt:lpstr>
      <vt:lpstr>Magyarország a nemzetközi középmezőnyben.   A korai szakaszban lévő vállalkozói aktivitás (9,9%) alacsonyabb a GEM-ben részt vevő országok átlagánál (12,9%)   A bejáratott vállalkozással rendelkezők aránya (6,9%) viszont közel azonos a nemzetközi átlaggal (7,0%)</vt:lpstr>
      <vt:lpstr>Vállalkozás indításának motivációja</vt:lpstr>
      <vt:lpstr>Vállalkozás típusok</vt:lpstr>
      <vt:lpstr>Technológiai szint szerinti megoszlás</vt:lpstr>
      <vt:lpstr>Innováció</vt:lpstr>
      <vt:lpstr>A korai szakaszban lévő és a bejáratott vállalkozások aránya piaci hatókör alapján</vt:lpstr>
      <vt:lpstr>Fenntarthatóság &amp; felelősségvállalás</vt:lpstr>
      <vt:lpstr>PowerPoint-bemutató</vt:lpstr>
      <vt:lpstr>National Entrepreneurship Context Index (NECI)</vt:lpstr>
      <vt:lpstr>A vállalkozói ökoszisztéma elemeinek értékelése</vt:lpstr>
      <vt:lpstr>A vállalkozásindításhoz elegendő tudással, készséggel, tapasztalattal rendelkezők arány a 18-64 év közötti lakosságon belül</vt:lpstr>
      <vt:lpstr>A vállalkozásoktatás helyszíne a vállalkozásoktatásban részesültek körében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Judit Csákné Dr. Filep</cp:lastModifiedBy>
  <cp:revision>11</cp:revision>
  <cp:lastPrinted>2022-05-24T08:29:49Z</cp:lastPrinted>
  <dcterms:created xsi:type="dcterms:W3CDTF">2020-12-09T12:48:17Z</dcterms:created>
  <dcterms:modified xsi:type="dcterms:W3CDTF">2023-12-08T07:56:10Z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0x0101008CAE8E7E8C907640ACAA01C52575A154</vt:lpwstr>
  </property>
  <property fmtid="{D5CDD505-2E9C-101B-9397-08002B2CF9AE}" pid="3" name="MediaServiceImageTags">
    <vt:lpwstr/>
  </property>
</Properties>
</file>